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4"/>
  </p:notesMasterIdLst>
  <p:sldIdLst>
    <p:sldId id="257" r:id="rId2"/>
    <p:sldId id="301" r:id="rId3"/>
    <p:sldId id="333" r:id="rId4"/>
    <p:sldId id="300" r:id="rId5"/>
    <p:sldId id="334" r:id="rId6"/>
    <p:sldId id="335" r:id="rId7"/>
    <p:sldId id="358" r:id="rId8"/>
    <p:sldId id="337" r:id="rId9"/>
    <p:sldId id="357" r:id="rId10"/>
    <p:sldId id="322" r:id="rId11"/>
    <p:sldId id="339" r:id="rId12"/>
    <p:sldId id="344" r:id="rId13"/>
    <p:sldId id="307" r:id="rId14"/>
    <p:sldId id="309" r:id="rId15"/>
    <p:sldId id="359" r:id="rId16"/>
    <p:sldId id="310" r:id="rId17"/>
    <p:sldId id="345" r:id="rId18"/>
    <p:sldId id="338" r:id="rId19"/>
    <p:sldId id="347" r:id="rId20"/>
    <p:sldId id="356" r:id="rId21"/>
    <p:sldId id="346" r:id="rId22"/>
    <p:sldId id="313" r:id="rId23"/>
    <p:sldId id="311" r:id="rId24"/>
    <p:sldId id="321" r:id="rId25"/>
    <p:sldId id="348" r:id="rId26"/>
    <p:sldId id="349" r:id="rId27"/>
    <p:sldId id="350" r:id="rId28"/>
    <p:sldId id="351" r:id="rId29"/>
    <p:sldId id="342" r:id="rId30"/>
    <p:sldId id="353" r:id="rId31"/>
    <p:sldId id="354" r:id="rId32"/>
    <p:sldId id="295"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20EC2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5" autoAdjust="0"/>
    <p:restoredTop sz="94662" autoAdjust="0"/>
  </p:normalViewPr>
  <p:slideViewPr>
    <p:cSldViewPr>
      <p:cViewPr>
        <p:scale>
          <a:sx n="66" d="100"/>
          <a:sy n="66" d="100"/>
        </p:scale>
        <p:origin x="-1446"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50D006CA-D3B2-4543-A5BA-32D8FC8A0A3D}" type="datetimeFigureOut">
              <a:rPr lang="en-US" smtClean="0"/>
              <a:pPr/>
              <a:t>1/25/2019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1440" tIns="45720" rIns="91440" bIns="45720" rtlCol="0" anchor="b"/>
          <a:lstStyle>
            <a:lvl1pPr algn="r">
              <a:defRPr sz="1200"/>
            </a:lvl1pPr>
          </a:lstStyle>
          <a:p>
            <a:fld id="{B5113B1E-C038-4394-B255-6EFEBC82492F}" type="slidenum">
              <a:rPr lang="en-US" smtClean="0"/>
              <a:pPr/>
              <a:t>‹#›</a:t>
            </a:fld>
            <a:endParaRPr lang="en-US"/>
          </a:p>
        </p:txBody>
      </p:sp>
    </p:spTree>
    <p:extLst>
      <p:ext uri="{BB962C8B-B14F-4D97-AF65-F5344CB8AC3E}">
        <p14:creationId xmlns:p14="http://schemas.microsoft.com/office/powerpoint/2010/main" val="4017420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113B1E-C038-4394-B255-6EFEBC82492F}" type="slidenum">
              <a:rPr lang="en-US" smtClean="0"/>
              <a:pPr/>
              <a:t>2</a:t>
            </a:fld>
            <a:endParaRPr lang="en-US"/>
          </a:p>
        </p:txBody>
      </p:sp>
    </p:spTree>
    <p:extLst>
      <p:ext uri="{BB962C8B-B14F-4D97-AF65-F5344CB8AC3E}">
        <p14:creationId xmlns:p14="http://schemas.microsoft.com/office/powerpoint/2010/main" val="259283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113B1E-C038-4394-B255-6EFEBC82492F}" type="slidenum">
              <a:rPr lang="en-US" smtClean="0"/>
              <a:pPr/>
              <a:t>4</a:t>
            </a:fld>
            <a:endParaRPr lang="en-US"/>
          </a:p>
        </p:txBody>
      </p:sp>
    </p:spTree>
    <p:extLst>
      <p:ext uri="{BB962C8B-B14F-4D97-AF65-F5344CB8AC3E}">
        <p14:creationId xmlns:p14="http://schemas.microsoft.com/office/powerpoint/2010/main" val="2592835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113B1E-C038-4394-B255-6EFEBC82492F}" type="slidenum">
              <a:rPr lang="en-US" smtClean="0"/>
              <a:pPr/>
              <a:t>9</a:t>
            </a:fld>
            <a:endParaRPr lang="en-US"/>
          </a:p>
        </p:txBody>
      </p:sp>
    </p:spTree>
    <p:extLst>
      <p:ext uri="{BB962C8B-B14F-4D97-AF65-F5344CB8AC3E}">
        <p14:creationId xmlns:p14="http://schemas.microsoft.com/office/powerpoint/2010/main" val="2780415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113B1E-C038-4394-B255-6EFEBC82492F}" type="slidenum">
              <a:rPr lang="en-US" smtClean="0"/>
              <a:t>20</a:t>
            </a:fld>
            <a:endParaRPr lang="en-US"/>
          </a:p>
        </p:txBody>
      </p:sp>
    </p:spTree>
    <p:extLst>
      <p:ext uri="{BB962C8B-B14F-4D97-AF65-F5344CB8AC3E}">
        <p14:creationId xmlns:p14="http://schemas.microsoft.com/office/powerpoint/2010/main" val="3995107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113B1E-C038-4394-B255-6EFEBC82492F}" type="slidenum">
              <a:rPr lang="en-US" smtClean="0"/>
              <a:pPr/>
              <a:t>24</a:t>
            </a:fld>
            <a:endParaRPr lang="en-US"/>
          </a:p>
        </p:txBody>
      </p:sp>
    </p:spTree>
    <p:extLst>
      <p:ext uri="{BB962C8B-B14F-4D97-AF65-F5344CB8AC3E}">
        <p14:creationId xmlns:p14="http://schemas.microsoft.com/office/powerpoint/2010/main" val="2592835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113B1E-C038-4394-B255-6EFEBC82492F}" type="slidenum">
              <a:rPr lang="en-US" smtClean="0"/>
              <a:pPr/>
              <a:t>27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113B1E-C038-4394-B255-6EFEBC82492F}" type="slidenum">
              <a:rPr lang="en-US" smtClean="0"/>
              <a:t>31</a:t>
            </a:fld>
            <a:endParaRPr lang="en-US"/>
          </a:p>
        </p:txBody>
      </p:sp>
    </p:spTree>
    <p:extLst>
      <p:ext uri="{BB962C8B-B14F-4D97-AF65-F5344CB8AC3E}">
        <p14:creationId xmlns:p14="http://schemas.microsoft.com/office/powerpoint/2010/main" val="2592835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552DD0-56A0-42EE-B9BF-B96A38CFE5B5}" type="datetimeFigureOut">
              <a:rPr lang="en-US" smtClean="0"/>
              <a:pPr/>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1F55D-430F-4017-A6EC-0BAC9B90CBA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552DD0-56A0-42EE-B9BF-B96A38CFE5B5}" type="datetimeFigureOut">
              <a:rPr lang="en-US" smtClean="0"/>
              <a:pPr/>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1F55D-430F-4017-A6EC-0BAC9B90CBA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552DD0-56A0-42EE-B9BF-B96A38CFE5B5}" type="datetimeFigureOut">
              <a:rPr lang="en-US" smtClean="0"/>
              <a:pPr/>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1F55D-430F-4017-A6EC-0BAC9B90CBA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552DD0-56A0-42EE-B9BF-B96A38CFE5B5}" type="datetimeFigureOut">
              <a:rPr lang="en-US" smtClean="0"/>
              <a:pPr/>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1F55D-430F-4017-A6EC-0BAC9B90CBA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552DD0-56A0-42EE-B9BF-B96A38CFE5B5}" type="datetimeFigureOut">
              <a:rPr lang="en-US" smtClean="0"/>
              <a:pPr/>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1F55D-430F-4017-A6EC-0BAC9B90CB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552DD0-56A0-42EE-B9BF-B96A38CFE5B5}" type="datetimeFigureOut">
              <a:rPr lang="en-US" smtClean="0"/>
              <a:pPr/>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1F55D-430F-4017-A6EC-0BAC9B90CBA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552DD0-56A0-42EE-B9BF-B96A38CFE5B5}" type="datetimeFigureOut">
              <a:rPr lang="en-US" smtClean="0"/>
              <a:pPr/>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61F55D-430F-4017-A6EC-0BAC9B90CBA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552DD0-56A0-42EE-B9BF-B96A38CFE5B5}" type="datetimeFigureOut">
              <a:rPr lang="en-US" smtClean="0"/>
              <a:pPr/>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61F55D-430F-4017-A6EC-0BAC9B90CBA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552DD0-56A0-42EE-B9BF-B96A38CFE5B5}" type="datetimeFigureOut">
              <a:rPr lang="en-US" smtClean="0"/>
              <a:pPr/>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61F55D-430F-4017-A6EC-0BAC9B90CBA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552DD0-56A0-42EE-B9BF-B96A38CFE5B5}" type="datetimeFigureOut">
              <a:rPr lang="en-US" smtClean="0"/>
              <a:pPr/>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1F55D-430F-4017-A6EC-0BAC9B90CBA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552DD0-56A0-42EE-B9BF-B96A38CFE5B5}" type="datetimeFigureOut">
              <a:rPr lang="en-US" smtClean="0"/>
              <a:pPr/>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1F55D-430F-4017-A6EC-0BAC9B90CBA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52DD0-56A0-42EE-B9BF-B96A38CFE5B5}" type="datetimeFigureOut">
              <a:rPr lang="en-US" smtClean="0"/>
              <a:pPr/>
              <a:t>1/25/2019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1F55D-430F-4017-A6EC-0BAC9B90CB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File:NEWater.jp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hyperlink" Target="http://www.absolutewater.in/" TargetMode="External"/><Relationship Id="rId2" Type="http://schemas.openxmlformats.org/officeDocument/2006/relationships/hyperlink" Target="mailto:enquiry@absolutewater.in"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pic>
        <p:nvPicPr>
          <p:cNvPr id="3" name="Picture 2"/>
          <p:cNvPicPr/>
          <p:nvPr/>
        </p:nvPicPr>
        <p:blipFill rotWithShape="1">
          <a:blip r:embed="rId3" cstate="screen">
            <a:extLst>
              <a:ext uri="{28A0092B-C50C-407E-A947-70E740481C1C}">
                <a14:useLocalDpi xmlns:a14="http://schemas.microsoft.com/office/drawing/2010/main"/>
              </a:ext>
            </a:extLst>
          </a:blip>
          <a:srcRect/>
          <a:stretch/>
        </p:blipFill>
        <p:spPr bwMode="auto">
          <a:xfrm>
            <a:off x="914400" y="838200"/>
            <a:ext cx="7010400" cy="2286000"/>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Krishna\Pictures\Log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5793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208315"/>
            <a:ext cx="3810000" cy="275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235803"/>
            <a:ext cx="5486400" cy="830997"/>
          </a:xfrm>
          <a:prstGeom prst="rect">
            <a:avLst/>
          </a:prstGeom>
        </p:spPr>
        <p:txBody>
          <a:bodyPr wrap="square">
            <a:spAutoFit/>
          </a:bodyPr>
          <a:lstStyle/>
          <a:p>
            <a:pPr algn="ctr"/>
            <a:r>
              <a:rPr lang="en-US" sz="2400" b="1" u="sng" dirty="0" smtClean="0">
                <a:solidFill>
                  <a:schemeClr val="accent5"/>
                </a:solidFill>
              </a:rPr>
              <a:t>BIO-FILTER FOR CIVIL BASED SEWAGE TREATMENT PLANT DETAILS</a:t>
            </a:r>
            <a:endParaRPr lang="en-US" sz="2400" b="1" u="sng" dirty="0">
              <a:solidFill>
                <a:schemeClr val="accent5"/>
              </a:solidFill>
            </a:endParaRPr>
          </a:p>
        </p:txBody>
      </p:sp>
      <p:cxnSp>
        <p:nvCxnSpPr>
          <p:cNvPr id="5" name="Straight Connector 4"/>
          <p:cNvCxnSpPr/>
          <p:nvPr/>
        </p:nvCxnSpPr>
        <p:spPr>
          <a:xfrm>
            <a:off x="838200" y="1219200"/>
            <a:ext cx="38100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38200" y="3962400"/>
            <a:ext cx="38100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532606" y="2590800"/>
            <a:ext cx="2742406" cy="794"/>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277791" y="2591197"/>
            <a:ext cx="2741612" cy="794"/>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26" name="Picture 2" descr="C:\Users\SIVA\Desktop\20150226_145708.jpg"/>
          <p:cNvPicPr>
            <a:picLocks noGrp="1" noChangeAspect="1" noChangeArrowheads="1"/>
          </p:cNvPicPr>
          <p:nvPr>
            <p:ph idx="1"/>
          </p:nvPr>
        </p:nvPicPr>
        <p:blipFill>
          <a:blip r:embed="rId4" cstate="print"/>
          <a:srcRect/>
          <a:stretch>
            <a:fillRect/>
          </a:stretch>
        </p:blipFill>
        <p:spPr>
          <a:xfrm>
            <a:off x="5622926" y="1066800"/>
            <a:ext cx="2227386" cy="2239962"/>
          </a:xfrm>
          <a:noFill/>
        </p:spPr>
      </p:pic>
      <p:pic>
        <p:nvPicPr>
          <p:cNvPr id="27" name="Picture 4" descr="C:\Users\SIVA\Desktop\IMG-20150304-WA0000.jpg"/>
          <p:cNvPicPr>
            <a:picLocks noChangeAspect="1" noChangeArrowheads="1"/>
          </p:cNvPicPr>
          <p:nvPr/>
        </p:nvPicPr>
        <p:blipFill>
          <a:blip r:embed="rId5" cstate="print"/>
          <a:srcRect/>
          <a:stretch>
            <a:fillRect/>
          </a:stretch>
        </p:blipFill>
        <p:spPr bwMode="auto">
          <a:xfrm>
            <a:off x="5638800" y="3810000"/>
            <a:ext cx="2209800" cy="2247678"/>
          </a:xfrm>
          <a:prstGeom prst="rect">
            <a:avLst/>
          </a:prstGeom>
          <a:noFill/>
          <a:ln w="9525">
            <a:noFill/>
            <a:miter lim="800000"/>
            <a:headEnd/>
            <a:tailEnd/>
          </a:ln>
        </p:spPr>
      </p:pic>
      <p:cxnSp>
        <p:nvCxnSpPr>
          <p:cNvPr id="28" name="Straight Connector 27"/>
          <p:cNvCxnSpPr/>
          <p:nvPr/>
        </p:nvCxnSpPr>
        <p:spPr>
          <a:xfrm rot="5400000">
            <a:off x="4533900" y="2171700"/>
            <a:ext cx="22098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6742906" y="2170906"/>
            <a:ext cx="22098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5638800" y="1066800"/>
            <a:ext cx="22098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5638800" y="3275012"/>
            <a:ext cx="22098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5638800" y="3810001"/>
            <a:ext cx="22098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5638801" y="6018211"/>
            <a:ext cx="22098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4534694" y="4914106"/>
            <a:ext cx="22098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6742905" y="4914106"/>
            <a:ext cx="22098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Picture 41" descr="Strainer .jpg"/>
          <p:cNvPicPr>
            <a:picLocks noChangeAspect="1"/>
          </p:cNvPicPr>
          <p:nvPr/>
        </p:nvPicPr>
        <p:blipFill>
          <a:blip r:embed="rId6" cstate="print"/>
          <a:stretch>
            <a:fillRect/>
          </a:stretch>
        </p:blipFill>
        <p:spPr>
          <a:xfrm>
            <a:off x="1828800" y="4455268"/>
            <a:ext cx="1453055" cy="1793132"/>
          </a:xfrm>
          <a:prstGeom prst="rect">
            <a:avLst/>
          </a:prstGeom>
        </p:spPr>
      </p:pic>
      <p:cxnSp>
        <p:nvCxnSpPr>
          <p:cNvPr id="46" name="Straight Connector 45"/>
          <p:cNvCxnSpPr/>
          <p:nvPr/>
        </p:nvCxnSpPr>
        <p:spPr>
          <a:xfrm rot="5400000">
            <a:off x="2667794" y="5334000"/>
            <a:ext cx="1828006" cy="794"/>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686594" y="5333206"/>
            <a:ext cx="18288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1600200" y="4419600"/>
            <a:ext cx="19812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0800000">
            <a:off x="1600200" y="6246812"/>
            <a:ext cx="19812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447800" y="4038600"/>
            <a:ext cx="2438400" cy="307777"/>
          </a:xfrm>
          <a:prstGeom prst="rect">
            <a:avLst/>
          </a:prstGeom>
          <a:noFill/>
        </p:spPr>
        <p:txBody>
          <a:bodyPr wrap="square" rtlCol="0">
            <a:spAutoFit/>
          </a:bodyPr>
          <a:lstStyle/>
          <a:p>
            <a:r>
              <a:rPr lang="en-US" sz="1400" dirty="0" smtClean="0"/>
              <a:t>Bio-Filter Basin  Internal view</a:t>
            </a:r>
            <a:endParaRPr lang="en-IN" sz="1400" dirty="0"/>
          </a:p>
        </p:txBody>
      </p:sp>
      <p:sp>
        <p:nvSpPr>
          <p:cNvPr id="61" name="TextBox 60"/>
          <p:cNvSpPr txBox="1"/>
          <p:nvPr/>
        </p:nvSpPr>
        <p:spPr>
          <a:xfrm>
            <a:off x="1752600" y="6321623"/>
            <a:ext cx="1828800" cy="307777"/>
          </a:xfrm>
          <a:prstGeom prst="rect">
            <a:avLst/>
          </a:prstGeom>
          <a:noFill/>
        </p:spPr>
        <p:txBody>
          <a:bodyPr wrap="square" rtlCol="0">
            <a:spAutoFit/>
          </a:bodyPr>
          <a:lstStyle/>
          <a:p>
            <a:r>
              <a:rPr lang="en-US" sz="1400" dirty="0" smtClean="0"/>
              <a:t>Pre- Filter Strainer </a:t>
            </a:r>
            <a:endParaRPr lang="en-IN" sz="1400" dirty="0"/>
          </a:p>
        </p:txBody>
      </p:sp>
      <p:sp>
        <p:nvSpPr>
          <p:cNvPr id="62" name="TextBox 61"/>
          <p:cNvSpPr txBox="1"/>
          <p:nvPr/>
        </p:nvSpPr>
        <p:spPr>
          <a:xfrm>
            <a:off x="5638800" y="3352800"/>
            <a:ext cx="2743200" cy="307777"/>
          </a:xfrm>
          <a:prstGeom prst="rect">
            <a:avLst/>
          </a:prstGeom>
          <a:noFill/>
        </p:spPr>
        <p:txBody>
          <a:bodyPr wrap="square" rtlCol="0">
            <a:spAutoFit/>
          </a:bodyPr>
          <a:lstStyle/>
          <a:p>
            <a:r>
              <a:rPr lang="en-US" sz="1400" dirty="0" smtClean="0"/>
              <a:t>Truss work and media laying  </a:t>
            </a:r>
            <a:endParaRPr lang="en-IN" sz="1400" dirty="0"/>
          </a:p>
        </p:txBody>
      </p:sp>
      <p:sp>
        <p:nvSpPr>
          <p:cNvPr id="63" name="TextBox 62"/>
          <p:cNvSpPr txBox="1"/>
          <p:nvPr/>
        </p:nvSpPr>
        <p:spPr>
          <a:xfrm>
            <a:off x="5562600" y="6096000"/>
            <a:ext cx="2743200" cy="307777"/>
          </a:xfrm>
          <a:prstGeom prst="rect">
            <a:avLst/>
          </a:prstGeom>
          <a:noFill/>
        </p:spPr>
        <p:txBody>
          <a:bodyPr wrap="square" rtlCol="0">
            <a:spAutoFit/>
          </a:bodyPr>
          <a:lstStyle/>
          <a:p>
            <a:r>
              <a:rPr lang="en-US" sz="1400" dirty="0" smtClean="0"/>
              <a:t>Inorganic Media layers Loading     </a:t>
            </a:r>
            <a:endParaRPr lang="en-IN" sz="1400" dirty="0"/>
          </a:p>
        </p:txBody>
      </p:sp>
    </p:spTree>
    <p:extLst>
      <p:ext uri="{BB962C8B-B14F-4D97-AF65-F5344CB8AC3E}">
        <p14:creationId xmlns:p14="http://schemas.microsoft.com/office/powerpoint/2010/main" val="18883209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76200"/>
            <a:ext cx="4572000" cy="830997"/>
          </a:xfrm>
          <a:prstGeom prst="rect">
            <a:avLst/>
          </a:prstGeom>
        </p:spPr>
        <p:txBody>
          <a:bodyPr>
            <a:spAutoFit/>
          </a:bodyPr>
          <a:lstStyle/>
          <a:p>
            <a:endParaRPr lang="en-IN" sz="2400" b="1" u="sng" dirty="0" smtClean="0">
              <a:solidFill>
                <a:schemeClr val="accent5"/>
              </a:solidFill>
            </a:endParaRPr>
          </a:p>
          <a:p>
            <a:r>
              <a:rPr lang="en-IN" sz="2400" b="1" u="sng" dirty="0" smtClean="0">
                <a:solidFill>
                  <a:schemeClr val="accent5"/>
                </a:solidFill>
              </a:rPr>
              <a:t>PLANT SIZE</a:t>
            </a:r>
            <a:endParaRPr lang="en-IN" sz="2400" b="1" u="sng" dirty="0">
              <a:solidFill>
                <a:schemeClr val="accent5"/>
              </a:solidFill>
            </a:endParaRPr>
          </a:p>
        </p:txBody>
      </p:sp>
      <p:sp>
        <p:nvSpPr>
          <p:cNvPr id="3" name="Rectangle 2"/>
          <p:cNvSpPr/>
          <p:nvPr/>
        </p:nvSpPr>
        <p:spPr>
          <a:xfrm>
            <a:off x="304800" y="762000"/>
            <a:ext cx="5334000" cy="6032421"/>
          </a:xfrm>
          <a:prstGeom prst="rect">
            <a:avLst/>
          </a:prstGeom>
        </p:spPr>
        <p:txBody>
          <a:bodyPr wrap="square">
            <a:spAutoFit/>
          </a:bodyPr>
          <a:lstStyle/>
          <a:p>
            <a:endParaRPr lang="en-IN" dirty="0" smtClean="0"/>
          </a:p>
          <a:p>
            <a:pPr algn="just"/>
            <a:r>
              <a:rPr lang="en-IN" sz="1600" b="1" dirty="0" smtClean="0"/>
              <a:t>Modular systems have been designed for smaller requirements, e.g. 20 -50 KLD.</a:t>
            </a:r>
          </a:p>
          <a:p>
            <a:pPr algn="just"/>
            <a:endParaRPr lang="en-IN" sz="1600" b="1" dirty="0" smtClean="0"/>
          </a:p>
          <a:p>
            <a:pPr algn="just"/>
            <a:r>
              <a:rPr lang="en-IN" sz="1600" b="1" dirty="0" smtClean="0"/>
              <a:t>These would cater for communities like villages, housing colonies, localized treatment plants, etc.</a:t>
            </a:r>
          </a:p>
          <a:p>
            <a:pPr algn="just"/>
            <a:endParaRPr lang="en-IN" sz="1600" b="1" dirty="0" smtClean="0"/>
          </a:p>
          <a:p>
            <a:pPr algn="just"/>
            <a:r>
              <a:rPr lang="en-IN" sz="1600" b="1" dirty="0" smtClean="0"/>
              <a:t>Assuming 30 litres/day/person as the sewage output, a 30 KLD modular plant would suffice for a community of 1000 persons.</a:t>
            </a:r>
          </a:p>
          <a:p>
            <a:pPr algn="just"/>
            <a:endParaRPr lang="en-IN" sz="1600" b="1" dirty="0" smtClean="0"/>
          </a:p>
          <a:p>
            <a:pPr algn="just"/>
            <a:r>
              <a:rPr lang="en-IN" sz="1600" b="1" dirty="0" smtClean="0"/>
              <a:t>SOLAR: Because of the extremely small power requirement, this modular plant is ideally suited to use Solar power to run a small pump.</a:t>
            </a:r>
          </a:p>
          <a:p>
            <a:pPr algn="just"/>
            <a:endParaRPr lang="en-IN" sz="1600" b="1" dirty="0" smtClean="0"/>
          </a:p>
          <a:p>
            <a:pPr algn="just"/>
            <a:r>
              <a:rPr lang="en-IN" sz="1600" b="1" dirty="0" smtClean="0"/>
              <a:t>This makes it independent of power supply, thus ensuring its usefulness throughout the day.</a:t>
            </a:r>
          </a:p>
          <a:p>
            <a:pPr algn="just"/>
            <a:endParaRPr lang="en-IN" sz="1600" b="1" dirty="0" smtClean="0"/>
          </a:p>
          <a:p>
            <a:pPr algn="just"/>
            <a:r>
              <a:rPr lang="en-IN" sz="1600" b="1" dirty="0" smtClean="0"/>
              <a:t>The footprint of the 30 KLD modular plant is 3 x 3 meters.</a:t>
            </a:r>
          </a:p>
          <a:p>
            <a:pPr algn="just"/>
            <a:endParaRPr lang="en-IN" sz="1600" b="1" dirty="0" smtClean="0"/>
          </a:p>
          <a:p>
            <a:pPr algn="just"/>
            <a:r>
              <a:rPr lang="en-IN" sz="1600" b="1" dirty="0" smtClean="0"/>
              <a:t>For larger requirements, 1-5 MLD plants can be designed. The area required is roughly 0.8 m2/KLD</a:t>
            </a:r>
            <a:r>
              <a:rPr lang="en-IN" sz="1600" b="1" dirty="0" smtClean="0"/>
              <a:t>.</a:t>
            </a:r>
          </a:p>
          <a:p>
            <a:pPr algn="just"/>
            <a:endParaRPr lang="en-IN" sz="1600" b="1" dirty="0" smtClean="0"/>
          </a:p>
          <a:p>
            <a:pPr algn="just"/>
            <a:r>
              <a:rPr lang="en-US" sz="1600" b="1" i="1" dirty="0"/>
              <a:t>*KLD: Kilo </a:t>
            </a:r>
            <a:r>
              <a:rPr lang="en-US" sz="1600" b="1" i="1" dirty="0" smtClean="0"/>
              <a:t>Liters </a:t>
            </a:r>
            <a:r>
              <a:rPr lang="en-US" sz="1600" b="1" i="1" dirty="0"/>
              <a:t>a day</a:t>
            </a:r>
            <a:endParaRPr lang="en-IN" sz="1600" b="1" dirty="0"/>
          </a:p>
        </p:txBody>
      </p:sp>
      <p:pic>
        <p:nvPicPr>
          <p:cNvPr id="2050" name="Picture 2"/>
          <p:cNvPicPr>
            <a:picLocks noChangeAspect="1" noChangeArrowheads="1"/>
          </p:cNvPicPr>
          <p:nvPr/>
        </p:nvPicPr>
        <p:blipFill>
          <a:blip r:embed="rId2"/>
          <a:srcRect/>
          <a:stretch>
            <a:fillRect/>
          </a:stretch>
        </p:blipFill>
        <p:spPr bwMode="auto">
          <a:xfrm>
            <a:off x="6200775" y="1143000"/>
            <a:ext cx="2257425" cy="28956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343400"/>
            <a:ext cx="316245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C:\Users\Krishna\Pictures\Logo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1344" y="76200"/>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304800"/>
            <a:ext cx="2500941" cy="461665"/>
          </a:xfrm>
          <a:prstGeom prst="rect">
            <a:avLst/>
          </a:prstGeom>
        </p:spPr>
        <p:txBody>
          <a:bodyPr wrap="none">
            <a:spAutoFit/>
          </a:bodyPr>
          <a:lstStyle/>
          <a:p>
            <a:r>
              <a:rPr lang="en-IN" sz="2400" b="1" u="sng" dirty="0" smtClean="0">
                <a:solidFill>
                  <a:schemeClr val="accent5"/>
                </a:solidFill>
              </a:rPr>
              <a:t>WATER RECOVERY</a:t>
            </a:r>
            <a:endParaRPr lang="en-IN" sz="2400" b="1" u="sng" dirty="0">
              <a:solidFill>
                <a:schemeClr val="accent5"/>
              </a:solidFill>
            </a:endParaRPr>
          </a:p>
        </p:txBody>
      </p:sp>
      <p:sp>
        <p:nvSpPr>
          <p:cNvPr id="3" name="Rectangle 2"/>
          <p:cNvSpPr/>
          <p:nvPr/>
        </p:nvSpPr>
        <p:spPr>
          <a:xfrm>
            <a:off x="685800" y="914400"/>
            <a:ext cx="7696200" cy="5262979"/>
          </a:xfrm>
          <a:prstGeom prst="rect">
            <a:avLst/>
          </a:prstGeom>
        </p:spPr>
        <p:txBody>
          <a:bodyPr wrap="square">
            <a:spAutoFit/>
          </a:bodyPr>
          <a:lstStyle/>
          <a:p>
            <a:r>
              <a:rPr lang="en-IN" sz="2400" dirty="0" smtClean="0"/>
              <a:t>This is non-R.O. System with a very high recovery (&gt; 80 %). </a:t>
            </a:r>
          </a:p>
          <a:p>
            <a:endParaRPr lang="en-IN" sz="2400" dirty="0" smtClean="0"/>
          </a:p>
          <a:p>
            <a:r>
              <a:rPr lang="en-IN" sz="2400" dirty="0" smtClean="0"/>
              <a:t>The specially designed Membrane not only filters out various contaminants but also the harmful Bacteria, Viruses, and other Pathogens.</a:t>
            </a:r>
          </a:p>
          <a:p>
            <a:endParaRPr lang="en-IN" sz="2400" dirty="0" smtClean="0"/>
          </a:p>
          <a:p>
            <a:r>
              <a:rPr lang="en-IN" sz="2400" dirty="0" smtClean="0"/>
              <a:t>The feed is taken from the treated sewage tank and is passed through a pressure sand filter to remove the suspended solids, if any. There is another filter to ensure that the feed to the membranes does not have any particles in it. This ensures long life for the membranes.</a:t>
            </a:r>
          </a:p>
          <a:p>
            <a:endParaRPr lang="en-IN" sz="2400" dirty="0" smtClean="0"/>
          </a:p>
          <a:p>
            <a:r>
              <a:rPr lang="en-IN" sz="2400" dirty="0" smtClean="0"/>
              <a:t>The Permeate from the membrane is of Potable/Contact water/Bathing water quality . </a:t>
            </a:r>
            <a:endParaRPr lang="en-IN" sz="2400" dirty="0"/>
          </a:p>
        </p:txBody>
      </p:sp>
      <p:pic>
        <p:nvPicPr>
          <p:cNvPr id="4" name="Picture 3" descr="C:\Users\Krishna\Pictures\Log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5793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381000"/>
            <a:ext cx="7993062" cy="4462760"/>
          </a:xfrm>
          <a:prstGeom prst="rect">
            <a:avLst/>
          </a:prstGeom>
        </p:spPr>
        <p:txBody>
          <a:bodyPr>
            <a:spAutoFit/>
          </a:bodyPr>
          <a:lstStyle/>
          <a:p>
            <a:pPr>
              <a:defRPr/>
            </a:pPr>
            <a:r>
              <a:rPr lang="en-US" sz="2400" b="1" u="sng" dirty="0" smtClean="0">
                <a:solidFill>
                  <a:srgbClr val="00B0F0"/>
                </a:solidFill>
              </a:rPr>
              <a:t>MEMBRANE FILTRATION</a:t>
            </a:r>
            <a:r>
              <a:rPr lang="en-US" sz="3200" b="1" u="sng" dirty="0" smtClean="0">
                <a:solidFill>
                  <a:srgbClr val="00B0F0"/>
                </a:solidFill>
                <a:effectLst>
                  <a:outerShdw blurRad="38100" dist="38100" dir="2700000" algn="tl">
                    <a:srgbClr val="000000">
                      <a:alpha val="43137"/>
                    </a:srgbClr>
                  </a:outerShdw>
                </a:effectLst>
              </a:rPr>
              <a:t> </a:t>
            </a:r>
            <a:endParaRPr lang="en-US" sz="3200" dirty="0" smtClean="0">
              <a:solidFill>
                <a:srgbClr val="00B0F0"/>
              </a:solidFill>
              <a:effectLst>
                <a:outerShdw blurRad="38100" dist="38100" dir="2700000" algn="tl">
                  <a:srgbClr val="000000">
                    <a:alpha val="43137"/>
                  </a:srgbClr>
                </a:outerShdw>
              </a:effectLst>
            </a:endParaRPr>
          </a:p>
          <a:p>
            <a:pPr>
              <a:defRPr/>
            </a:pPr>
            <a:r>
              <a:rPr lang="en-US" sz="3200" dirty="0"/>
              <a:t> </a:t>
            </a:r>
          </a:p>
          <a:p>
            <a:pPr marL="457200" indent="-457200">
              <a:buFont typeface="Arial" pitchFamily="34" charset="0"/>
              <a:buChar char="•"/>
              <a:defRPr/>
            </a:pPr>
            <a:r>
              <a:rPr lang="en-US" sz="2800" dirty="0" smtClean="0"/>
              <a:t>Non R.O. ( Low power) </a:t>
            </a:r>
          </a:p>
          <a:p>
            <a:pPr marL="457200" indent="-457200">
              <a:buFont typeface="Arial" pitchFamily="34" charset="0"/>
              <a:buChar char="•"/>
              <a:defRPr/>
            </a:pPr>
            <a:r>
              <a:rPr lang="en-US" sz="2800" dirty="0" smtClean="0"/>
              <a:t>Recovery : &gt; 80 %</a:t>
            </a:r>
            <a:endParaRPr lang="en-US" sz="2800" dirty="0"/>
          </a:p>
          <a:p>
            <a:pPr marL="457200" indent="-457200">
              <a:buFont typeface="Arial" pitchFamily="34" charset="0"/>
              <a:buChar char="•"/>
              <a:defRPr/>
            </a:pPr>
            <a:r>
              <a:rPr lang="en-US" sz="2800" dirty="0" smtClean="0"/>
              <a:t>Removes BACTERIA, VIRUSES, PATHOGENS</a:t>
            </a:r>
          </a:p>
          <a:p>
            <a:pPr marL="457200" indent="-457200">
              <a:buFont typeface="Arial" pitchFamily="34" charset="0"/>
              <a:buChar char="•"/>
              <a:defRPr/>
            </a:pPr>
            <a:r>
              <a:rPr lang="en-US" sz="2800" dirty="0" smtClean="0"/>
              <a:t>Potable water quality</a:t>
            </a:r>
          </a:p>
          <a:p>
            <a:pPr marL="457200" indent="-457200">
              <a:buFont typeface="Arial" pitchFamily="34" charset="0"/>
              <a:buChar char="•"/>
              <a:defRPr/>
            </a:pPr>
            <a:r>
              <a:rPr lang="en-US" sz="2800" dirty="0" smtClean="0"/>
              <a:t>Reject high in nutrients</a:t>
            </a:r>
            <a:endParaRPr lang="en-US" sz="2800" dirty="0"/>
          </a:p>
          <a:p>
            <a:pPr>
              <a:defRPr/>
            </a:pPr>
            <a:endParaRPr lang="en-US" sz="3200" dirty="0"/>
          </a:p>
          <a:p>
            <a:pPr eaLnBrk="1" fontAlgn="auto" hangingPunct="1">
              <a:lnSpc>
                <a:spcPct val="150000"/>
              </a:lnSpc>
              <a:spcBef>
                <a:spcPts val="0"/>
              </a:spcBef>
              <a:spcAft>
                <a:spcPts val="0"/>
              </a:spcAft>
              <a:buClr>
                <a:schemeClr val="tx2">
                  <a:lumMod val="60000"/>
                  <a:lumOff val="40000"/>
                </a:schemeClr>
              </a:buClr>
              <a:defRPr/>
            </a:pPr>
            <a:endParaRPr lang="en-US" sz="3200" b="1" dirty="0">
              <a:solidFill>
                <a:srgbClr val="002060"/>
              </a:solidFill>
              <a:latin typeface="+mn-lt"/>
              <a:cs typeface="+mn-cs"/>
            </a:endParaRPr>
          </a:p>
        </p:txBody>
      </p:sp>
      <p:pic>
        <p:nvPicPr>
          <p:cNvPr id="5123" name="Picture 3" descr="C:\Users\Krishna\Pictures\Log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5793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E:\ABS Water Photos\membra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3886200"/>
            <a:ext cx="3352800" cy="268992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rot="5400000">
            <a:off x="4001294" y="5218906"/>
            <a:ext cx="26670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7354094" y="5218906"/>
            <a:ext cx="26670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a:off x="5334000" y="3886200"/>
            <a:ext cx="33528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a:off x="5334000" y="6553200"/>
            <a:ext cx="33528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62000" y="4267200"/>
            <a:ext cx="3810000" cy="1477328"/>
          </a:xfrm>
          <a:prstGeom prst="rect">
            <a:avLst/>
          </a:prstGeom>
          <a:noFill/>
        </p:spPr>
        <p:txBody>
          <a:bodyPr wrap="square" rtlCol="0">
            <a:spAutoFit/>
          </a:bodyPr>
          <a:lstStyle/>
          <a:p>
            <a:r>
              <a:rPr lang="en-US" sz="2400" b="1" u="sng" dirty="0" smtClean="0">
                <a:solidFill>
                  <a:schemeClr val="accent5"/>
                </a:solidFill>
              </a:rPr>
              <a:t>REJECT PARAMETERS</a:t>
            </a:r>
          </a:p>
          <a:p>
            <a:endParaRPr lang="en-US" b="1" u="sng" dirty="0" smtClean="0">
              <a:solidFill>
                <a:schemeClr val="accent5"/>
              </a:solidFill>
            </a:endParaRPr>
          </a:p>
          <a:p>
            <a:pPr>
              <a:buFont typeface="Arial" pitchFamily="34" charset="0"/>
              <a:buChar char="•"/>
            </a:pPr>
            <a:r>
              <a:rPr lang="en-US" sz="2400" dirty="0" smtClean="0"/>
              <a:t> BOD:	         &lt; 10mg/l</a:t>
            </a:r>
          </a:p>
          <a:p>
            <a:pPr>
              <a:buFont typeface="Arial" pitchFamily="34" charset="0"/>
              <a:buChar char="•"/>
            </a:pPr>
            <a:r>
              <a:rPr lang="en-US" sz="2400" dirty="0" smtClean="0"/>
              <a:t> DO: 	           2-4mg/l</a:t>
            </a:r>
          </a:p>
        </p:txBody>
      </p:sp>
    </p:spTree>
    <p:extLst>
      <p:ext uri="{BB962C8B-B14F-4D97-AF65-F5344CB8AC3E}">
        <p14:creationId xmlns:p14="http://schemas.microsoft.com/office/powerpoint/2010/main" val="39236828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1363" y="603250"/>
            <a:ext cx="7993062" cy="4031873"/>
          </a:xfrm>
          <a:prstGeom prst="rect">
            <a:avLst/>
          </a:prstGeom>
        </p:spPr>
        <p:txBody>
          <a:bodyPr>
            <a:spAutoFit/>
          </a:bodyPr>
          <a:lstStyle/>
          <a:p>
            <a:pPr>
              <a:defRPr/>
            </a:pPr>
            <a:r>
              <a:rPr lang="en-US" sz="3200" b="1" u="sng" dirty="0" smtClean="0">
                <a:solidFill>
                  <a:srgbClr val="00B0F0"/>
                </a:solidFill>
              </a:rPr>
              <a:t>SOLAR POWER ( OPTIONAL) FOR MEMBRANE SYSTEM: </a:t>
            </a:r>
            <a:endParaRPr lang="en-US" sz="3200" dirty="0" smtClean="0">
              <a:solidFill>
                <a:srgbClr val="00B0F0"/>
              </a:solidFill>
            </a:endParaRPr>
          </a:p>
          <a:p>
            <a:pPr>
              <a:defRPr/>
            </a:pPr>
            <a:r>
              <a:rPr lang="en-US" sz="3200" dirty="0">
                <a:solidFill>
                  <a:srgbClr val="00B0F0"/>
                </a:solidFill>
              </a:rPr>
              <a:t> </a:t>
            </a:r>
          </a:p>
          <a:p>
            <a:pPr marL="457200" indent="-457200">
              <a:buFont typeface="Arial" pitchFamily="34" charset="0"/>
              <a:buChar char="•"/>
              <a:defRPr/>
            </a:pPr>
            <a:r>
              <a:rPr lang="en-US" sz="3200" dirty="0" smtClean="0"/>
              <a:t>Can work 24 X 7</a:t>
            </a:r>
          </a:p>
          <a:p>
            <a:pPr marL="457200" indent="-457200">
              <a:buFont typeface="Arial" pitchFamily="34" charset="0"/>
              <a:buChar char="•"/>
              <a:defRPr/>
            </a:pPr>
            <a:r>
              <a:rPr lang="en-US" sz="3200" dirty="0" smtClean="0"/>
              <a:t>Power supply not a constraint</a:t>
            </a:r>
          </a:p>
          <a:p>
            <a:pPr marL="457200" indent="-457200">
              <a:buFont typeface="Arial" pitchFamily="34" charset="0"/>
              <a:buChar char="•"/>
              <a:defRPr/>
            </a:pPr>
            <a:r>
              <a:rPr lang="en-US" sz="3200" dirty="0" smtClean="0"/>
              <a:t>Environment friendly </a:t>
            </a:r>
            <a:endParaRPr lang="en-US" sz="3200" dirty="0"/>
          </a:p>
          <a:p>
            <a:pPr marL="457200" indent="-457200">
              <a:buFont typeface="Arial" pitchFamily="34" charset="0"/>
              <a:buChar char="•"/>
              <a:defRPr/>
            </a:pPr>
            <a:r>
              <a:rPr lang="en-US" sz="3200" dirty="0" smtClean="0"/>
              <a:t>Will require Roof Area</a:t>
            </a:r>
          </a:p>
          <a:p>
            <a:pPr>
              <a:defRPr/>
            </a:pPr>
            <a:endParaRPr lang="en-US" sz="3200" dirty="0"/>
          </a:p>
        </p:txBody>
      </p:sp>
      <p:pic>
        <p:nvPicPr>
          <p:cNvPr id="5123" name="Picture 3" descr="C:\Users\Krishna\Pictures\Log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5793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3185319"/>
            <a:ext cx="2738651" cy="342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rot="5400000">
            <a:off x="4572000" y="4876800"/>
            <a:ext cx="33528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7315994" y="4876006"/>
            <a:ext cx="33528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6248400" y="3200400"/>
            <a:ext cx="27432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6248400" y="6553200"/>
            <a:ext cx="27432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0117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dirty="0" smtClean="0">
                <a:solidFill>
                  <a:srgbClr val="00B0F0"/>
                </a:solidFill>
              </a:rPr>
              <a:t>TREATABLE</a:t>
            </a:r>
            <a:r>
              <a:rPr lang="en-US" b="1" u="sng" dirty="0" smtClean="0">
                <a:solidFill>
                  <a:srgbClr val="00B0F0"/>
                </a:solidFill>
              </a:rPr>
              <a:t> </a:t>
            </a:r>
            <a:r>
              <a:rPr lang="en-US" sz="3200" b="1" u="sng" dirty="0" smtClean="0">
                <a:solidFill>
                  <a:srgbClr val="00B0F0"/>
                </a:solidFill>
              </a:rPr>
              <a:t>CAPACITY</a:t>
            </a:r>
            <a:endParaRPr lang="en-US" sz="3200" dirty="0"/>
          </a:p>
        </p:txBody>
      </p:sp>
      <p:sp>
        <p:nvSpPr>
          <p:cNvPr id="3" name="Content Placeholder 2"/>
          <p:cNvSpPr>
            <a:spLocks noGrp="1"/>
          </p:cNvSpPr>
          <p:nvPr>
            <p:ph idx="1"/>
          </p:nvPr>
        </p:nvSpPr>
        <p:spPr/>
        <p:txBody>
          <a:bodyPr>
            <a:normAutofit lnSpcReduction="10000"/>
          </a:bodyPr>
          <a:lstStyle/>
          <a:p>
            <a:r>
              <a:rPr lang="en-US" dirty="0" smtClean="0"/>
              <a:t>3KLD  </a:t>
            </a:r>
            <a:r>
              <a:rPr lang="en-US" dirty="0" err="1" smtClean="0"/>
              <a:t>upto</a:t>
            </a:r>
            <a:r>
              <a:rPr lang="en-US" dirty="0" smtClean="0"/>
              <a:t> 50 KLD: Modular Plants</a:t>
            </a:r>
          </a:p>
          <a:p>
            <a:r>
              <a:rPr lang="en-US" dirty="0" smtClean="0"/>
              <a:t>50KLD-3MLD: Civil based </a:t>
            </a:r>
          </a:p>
          <a:p>
            <a:endParaRPr lang="en-US" dirty="0"/>
          </a:p>
          <a:p>
            <a:r>
              <a:rPr lang="en-US" dirty="0" smtClean="0"/>
              <a:t>To treat </a:t>
            </a:r>
            <a:r>
              <a:rPr lang="en-US" dirty="0" err="1" smtClean="0"/>
              <a:t>upto</a:t>
            </a:r>
            <a:r>
              <a:rPr lang="en-US" dirty="0" smtClean="0"/>
              <a:t> Agricultural Quality : </a:t>
            </a:r>
            <a:r>
              <a:rPr lang="en-US" dirty="0" err="1" smtClean="0"/>
              <a:t>Ozonation</a:t>
            </a:r>
            <a:r>
              <a:rPr lang="en-US" dirty="0" smtClean="0"/>
              <a:t> required but no membrane is used .</a:t>
            </a:r>
          </a:p>
          <a:p>
            <a:r>
              <a:rPr lang="en-US" dirty="0" smtClean="0"/>
              <a:t>To treat </a:t>
            </a:r>
            <a:r>
              <a:rPr lang="en-US" dirty="0" err="1" smtClean="0"/>
              <a:t>upto</a:t>
            </a:r>
            <a:r>
              <a:rPr lang="en-US" dirty="0" smtClean="0"/>
              <a:t> drinking quality : use of specialized </a:t>
            </a:r>
            <a:r>
              <a:rPr lang="en-US" dirty="0" smtClean="0"/>
              <a:t>membrane</a:t>
            </a:r>
          </a:p>
          <a:p>
            <a:endParaRPr lang="en-US" dirty="0" smtClean="0"/>
          </a:p>
          <a:p>
            <a:r>
              <a:rPr lang="en-US" sz="1500" b="1" i="1" dirty="0" smtClean="0"/>
              <a:t>*KLD: Kilo </a:t>
            </a:r>
            <a:r>
              <a:rPr lang="en-US" sz="1500" b="1" i="1" dirty="0" err="1" smtClean="0"/>
              <a:t>Litres</a:t>
            </a:r>
            <a:r>
              <a:rPr lang="en-US" sz="1500" b="1" i="1" dirty="0" smtClean="0"/>
              <a:t> a day</a:t>
            </a:r>
            <a:endParaRPr lang="en-US" sz="1500" b="1" i="1" dirty="0" smtClean="0"/>
          </a:p>
          <a:p>
            <a:endParaRPr lang="en-US" dirty="0"/>
          </a:p>
        </p:txBody>
      </p:sp>
      <p:pic>
        <p:nvPicPr>
          <p:cNvPr id="4" name="Picture 3" descr="C:\Users\Krishna\Pictures\Log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5793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551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1363" y="603250"/>
            <a:ext cx="7993062" cy="1077218"/>
          </a:xfrm>
          <a:prstGeom prst="rect">
            <a:avLst/>
          </a:prstGeom>
        </p:spPr>
        <p:txBody>
          <a:bodyPr>
            <a:spAutoFit/>
          </a:bodyPr>
          <a:lstStyle/>
          <a:p>
            <a:pPr>
              <a:defRPr/>
            </a:pPr>
            <a:r>
              <a:rPr lang="en-US" sz="3200" b="1" u="sng" dirty="0" smtClean="0">
                <a:solidFill>
                  <a:srgbClr val="00B050"/>
                </a:solidFill>
              </a:rPr>
              <a:t> </a:t>
            </a:r>
            <a:endParaRPr lang="en-US" sz="3200" dirty="0" smtClean="0"/>
          </a:p>
          <a:p>
            <a:pPr>
              <a:defRPr/>
            </a:pPr>
            <a:endParaRPr lang="en-US" sz="3200" dirty="0"/>
          </a:p>
        </p:txBody>
      </p:sp>
      <p:pic>
        <p:nvPicPr>
          <p:cNvPr id="5123" name="Picture 3" descr="C:\Users\Krishna\Pictures\Log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5793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E:\ABS Water Photos\solar pann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603250"/>
            <a:ext cx="7162800" cy="564515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rot="5400000">
            <a:off x="-1905000" y="3429000"/>
            <a:ext cx="56388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5257800" y="3429000"/>
            <a:ext cx="56388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914400" y="609600"/>
            <a:ext cx="71628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14400" y="6248400"/>
            <a:ext cx="7162800" cy="1588"/>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8962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457200" y="838200"/>
            <a:ext cx="8153400" cy="4800600"/>
          </a:xfrm>
          <a:prstGeom prst="rect">
            <a:avLst/>
          </a:prstGeom>
          <a:noFill/>
          <a:ln w="9525">
            <a:noFill/>
            <a:miter lim="800000"/>
            <a:headEnd/>
            <a:tailEnd/>
          </a:ln>
          <a:effectLst/>
        </p:spPr>
      </p:pic>
      <p:sp>
        <p:nvSpPr>
          <p:cNvPr id="5" name="TextBox 4"/>
          <p:cNvSpPr txBox="1"/>
          <p:nvPr/>
        </p:nvSpPr>
        <p:spPr>
          <a:xfrm>
            <a:off x="1447800" y="5867400"/>
            <a:ext cx="1752600" cy="369332"/>
          </a:xfrm>
          <a:prstGeom prst="rect">
            <a:avLst/>
          </a:prstGeom>
          <a:noFill/>
        </p:spPr>
        <p:txBody>
          <a:bodyPr wrap="square" rtlCol="0">
            <a:spAutoFit/>
          </a:bodyPr>
          <a:lstStyle/>
          <a:p>
            <a:r>
              <a:rPr lang="en-US" b="1" dirty="0" smtClean="0">
                <a:solidFill>
                  <a:schemeClr val="tx2"/>
                </a:solidFill>
              </a:rPr>
              <a:t>RAW SEWAGE</a:t>
            </a:r>
            <a:endParaRPr lang="en-IN" b="1" dirty="0">
              <a:solidFill>
                <a:schemeClr val="tx2"/>
              </a:solidFill>
            </a:endParaRPr>
          </a:p>
        </p:txBody>
      </p:sp>
      <p:sp>
        <p:nvSpPr>
          <p:cNvPr id="6" name="TextBox 5"/>
          <p:cNvSpPr txBox="1"/>
          <p:nvPr/>
        </p:nvSpPr>
        <p:spPr>
          <a:xfrm>
            <a:off x="3657600" y="5867400"/>
            <a:ext cx="1981200" cy="369332"/>
          </a:xfrm>
          <a:prstGeom prst="rect">
            <a:avLst/>
          </a:prstGeom>
          <a:noFill/>
        </p:spPr>
        <p:txBody>
          <a:bodyPr wrap="square" rtlCol="0">
            <a:spAutoFit/>
          </a:bodyPr>
          <a:lstStyle/>
          <a:p>
            <a:r>
              <a:rPr lang="en-US" b="1" dirty="0" smtClean="0">
                <a:solidFill>
                  <a:schemeClr val="tx2"/>
                </a:solidFill>
              </a:rPr>
              <a:t>AFTER BIO-FILTER</a:t>
            </a:r>
            <a:endParaRPr lang="en-IN" b="1" dirty="0">
              <a:solidFill>
                <a:schemeClr val="tx2"/>
              </a:solidFill>
            </a:endParaRPr>
          </a:p>
        </p:txBody>
      </p:sp>
      <p:sp>
        <p:nvSpPr>
          <p:cNvPr id="7" name="TextBox 6"/>
          <p:cNvSpPr txBox="1"/>
          <p:nvPr/>
        </p:nvSpPr>
        <p:spPr>
          <a:xfrm>
            <a:off x="6096000" y="5867400"/>
            <a:ext cx="2133600" cy="369332"/>
          </a:xfrm>
          <a:prstGeom prst="rect">
            <a:avLst/>
          </a:prstGeom>
          <a:noFill/>
        </p:spPr>
        <p:txBody>
          <a:bodyPr wrap="square" rtlCol="0">
            <a:spAutoFit/>
          </a:bodyPr>
          <a:lstStyle/>
          <a:p>
            <a:r>
              <a:rPr lang="en-US" b="1" dirty="0" smtClean="0">
                <a:solidFill>
                  <a:schemeClr val="tx2"/>
                </a:solidFill>
              </a:rPr>
              <a:t>AFTER MEMBRANE</a:t>
            </a:r>
            <a:endParaRPr lang="en-IN" b="1" dirty="0">
              <a:solidFill>
                <a:schemeClr val="tx2"/>
              </a:solidFill>
            </a:endParaRPr>
          </a:p>
        </p:txBody>
      </p:sp>
      <p:pic>
        <p:nvPicPr>
          <p:cNvPr id="8" name="Picture 3" descr="C:\Users\Krishna\Pictures\Logo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793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Krishna\Pictures\Log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5793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7200" y="152400"/>
            <a:ext cx="6948377" cy="461665"/>
          </a:xfrm>
          <a:prstGeom prst="rect">
            <a:avLst/>
          </a:prstGeom>
        </p:spPr>
        <p:txBody>
          <a:bodyPr wrap="none">
            <a:spAutoFit/>
          </a:bodyPr>
          <a:lstStyle/>
          <a:p>
            <a:r>
              <a:rPr lang="en-IN" sz="2400" b="1" u="sng" dirty="0" smtClean="0">
                <a:solidFill>
                  <a:schemeClr val="accent5"/>
                </a:solidFill>
              </a:rPr>
              <a:t>NEW </a:t>
            </a:r>
            <a:r>
              <a:rPr lang="en-IN" sz="2400" b="1" u="sng" dirty="0" smtClean="0">
                <a:solidFill>
                  <a:schemeClr val="accent5"/>
                </a:solidFill>
              </a:rPr>
              <a:t>CENTRAL POLLUTION CONTROL BOARD </a:t>
            </a:r>
            <a:r>
              <a:rPr lang="en-IN" sz="2400" b="1" u="sng" dirty="0" smtClean="0">
                <a:solidFill>
                  <a:schemeClr val="accent5"/>
                </a:solidFill>
              </a:rPr>
              <a:t>NORMS</a:t>
            </a:r>
            <a:endParaRPr lang="en-IN" sz="2400" u="sng" dirty="0">
              <a:solidFill>
                <a:schemeClr val="accent5"/>
              </a:solidFill>
            </a:endParaRPr>
          </a:p>
        </p:txBody>
      </p:sp>
      <p:sp>
        <p:nvSpPr>
          <p:cNvPr id="4" name="Rectangle 3"/>
          <p:cNvSpPr/>
          <p:nvPr/>
        </p:nvSpPr>
        <p:spPr>
          <a:xfrm>
            <a:off x="457200" y="914400"/>
            <a:ext cx="7391400" cy="369332"/>
          </a:xfrm>
          <a:prstGeom prst="rect">
            <a:avLst/>
          </a:prstGeom>
        </p:spPr>
        <p:txBody>
          <a:bodyPr wrap="square">
            <a:spAutoFit/>
          </a:bodyPr>
          <a:lstStyle/>
          <a:p>
            <a:r>
              <a:rPr lang="en-IN" dirty="0" smtClean="0"/>
              <a:t>	</a:t>
            </a:r>
          </a:p>
        </p:txBody>
      </p:sp>
      <p:graphicFrame>
        <p:nvGraphicFramePr>
          <p:cNvPr id="7" name="Table 6"/>
          <p:cNvGraphicFramePr>
            <a:graphicFrameLocks noGrp="1"/>
          </p:cNvGraphicFramePr>
          <p:nvPr>
            <p:extLst>
              <p:ext uri="{D42A27DB-BD31-4B8C-83A1-F6EECF244321}">
                <p14:modId xmlns:p14="http://schemas.microsoft.com/office/powerpoint/2010/main" val="2575703992"/>
              </p:ext>
            </p:extLst>
          </p:nvPr>
        </p:nvGraphicFramePr>
        <p:xfrm>
          <a:off x="609600" y="868681"/>
          <a:ext cx="7543800" cy="5332343"/>
        </p:xfrm>
        <a:graphic>
          <a:graphicData uri="http://schemas.openxmlformats.org/drawingml/2006/table">
            <a:tbl>
              <a:tblPr firstRow="1" bandRow="1">
                <a:tableStyleId>{5C22544A-7EE6-4342-B048-85BDC9FD1C3A}</a:tableStyleId>
              </a:tblPr>
              <a:tblGrid>
                <a:gridCol w="5579270"/>
                <a:gridCol w="1964530"/>
              </a:tblGrid>
              <a:tr h="560471">
                <a:tc>
                  <a:txBody>
                    <a:bodyPr/>
                    <a:lstStyle/>
                    <a:p>
                      <a:r>
                        <a:rPr lang="en-US" sz="1600" dirty="0" smtClean="0"/>
                        <a:t>STANDARDS OF TREATED EFFLUENT OF SEWAGE TREATMENT PLANTS </a:t>
                      </a:r>
                      <a:endParaRPr lang="en-IN" sz="1600" dirty="0"/>
                    </a:p>
                  </a:txBody>
                  <a:tcPr/>
                </a:tc>
                <a:tc>
                  <a:txBody>
                    <a:bodyPr/>
                    <a:lstStyle/>
                    <a:p>
                      <a:r>
                        <a:rPr lang="en-US" sz="1600" dirty="0" smtClean="0"/>
                        <a:t>VALUES</a:t>
                      </a:r>
                      <a:endParaRPr lang="en-IN" sz="1600" dirty="0"/>
                    </a:p>
                  </a:txBody>
                  <a:tcPr/>
                </a:tc>
              </a:tr>
              <a:tr h="324483">
                <a:tc>
                  <a:txBody>
                    <a:bodyPr/>
                    <a:lstStyle/>
                    <a:p>
                      <a:r>
                        <a:rPr lang="en-US" sz="1600" dirty="0" smtClean="0"/>
                        <a:t>pH</a:t>
                      </a:r>
                      <a:endParaRPr lang="en-IN" sz="1600" dirty="0"/>
                    </a:p>
                  </a:txBody>
                  <a:tcPr/>
                </a:tc>
                <a:tc>
                  <a:txBody>
                    <a:bodyPr/>
                    <a:lstStyle/>
                    <a:p>
                      <a:r>
                        <a:rPr lang="en-US" sz="1600" dirty="0" smtClean="0"/>
                        <a:t>6.5-8.5</a:t>
                      </a:r>
                      <a:endParaRPr lang="en-IN" sz="1600" dirty="0"/>
                    </a:p>
                  </a:txBody>
                  <a:tcPr/>
                </a:tc>
              </a:tr>
              <a:tr h="324483">
                <a:tc>
                  <a:txBody>
                    <a:bodyPr/>
                    <a:lstStyle/>
                    <a:p>
                      <a:r>
                        <a:rPr lang="en-US" sz="1600" dirty="0" smtClean="0"/>
                        <a:t>BOD, (mg/l)</a:t>
                      </a:r>
                      <a:endParaRPr lang="en-IN" sz="1600" dirty="0"/>
                    </a:p>
                  </a:txBody>
                  <a:tcPr/>
                </a:tc>
                <a:tc>
                  <a:txBody>
                    <a:bodyPr/>
                    <a:lstStyle/>
                    <a:p>
                      <a:r>
                        <a:rPr lang="en-US" sz="1600" dirty="0" smtClean="0"/>
                        <a:t>10</a:t>
                      </a:r>
                      <a:endParaRPr lang="en-IN" sz="1600" dirty="0"/>
                    </a:p>
                  </a:txBody>
                  <a:tcPr/>
                </a:tc>
              </a:tr>
              <a:tr h="324483">
                <a:tc>
                  <a:txBody>
                    <a:bodyPr/>
                    <a:lstStyle/>
                    <a:p>
                      <a:r>
                        <a:rPr lang="en-US" sz="1600" dirty="0" smtClean="0"/>
                        <a:t>COD, (mg/l)</a:t>
                      </a:r>
                      <a:endParaRPr lang="en-IN" sz="1600" dirty="0"/>
                    </a:p>
                  </a:txBody>
                  <a:tcPr/>
                </a:tc>
                <a:tc>
                  <a:txBody>
                    <a:bodyPr/>
                    <a:lstStyle/>
                    <a:p>
                      <a:r>
                        <a:rPr lang="en-US" sz="1600" dirty="0" smtClean="0"/>
                        <a:t>50</a:t>
                      </a:r>
                      <a:endParaRPr lang="en-IN" sz="1600" dirty="0"/>
                    </a:p>
                  </a:txBody>
                  <a:tcPr/>
                </a:tc>
              </a:tr>
              <a:tr h="324483">
                <a:tc>
                  <a:txBody>
                    <a:bodyPr/>
                    <a:lstStyle/>
                    <a:p>
                      <a:r>
                        <a:rPr lang="en-US" sz="1600" dirty="0" smtClean="0"/>
                        <a:t>TSS, (mg/l)</a:t>
                      </a:r>
                      <a:endParaRPr lang="en-IN" sz="1600" dirty="0"/>
                    </a:p>
                  </a:txBody>
                  <a:tcPr/>
                </a:tc>
                <a:tc>
                  <a:txBody>
                    <a:bodyPr/>
                    <a:lstStyle/>
                    <a:p>
                      <a:r>
                        <a:rPr lang="en-US" sz="1600" dirty="0" smtClean="0"/>
                        <a:t>10</a:t>
                      </a:r>
                      <a:endParaRPr lang="en-IN" sz="1600" dirty="0"/>
                    </a:p>
                  </a:txBody>
                  <a:tcPr/>
                </a:tc>
              </a:tr>
              <a:tr h="324483">
                <a:tc>
                  <a:txBody>
                    <a:bodyPr/>
                    <a:lstStyle/>
                    <a:p>
                      <a:r>
                        <a:rPr lang="en-US" sz="1600" dirty="0" smtClean="0"/>
                        <a:t>NH</a:t>
                      </a:r>
                      <a:r>
                        <a:rPr lang="en-US" sz="1600" baseline="-25000" dirty="0" smtClean="0"/>
                        <a:t>4</a:t>
                      </a:r>
                      <a:r>
                        <a:rPr lang="en-US" sz="1600" baseline="0" dirty="0" smtClean="0"/>
                        <a:t> N,</a:t>
                      </a:r>
                      <a:r>
                        <a:rPr lang="en-US" sz="1600" baseline="-25000" dirty="0" smtClean="0"/>
                        <a:t> </a:t>
                      </a:r>
                      <a:r>
                        <a:rPr lang="en-US" sz="1600" dirty="0" smtClean="0"/>
                        <a:t>(mg/l)</a:t>
                      </a:r>
                      <a:endParaRPr lang="en-IN" sz="1600" dirty="0"/>
                    </a:p>
                  </a:txBody>
                  <a:tcPr/>
                </a:tc>
                <a:tc>
                  <a:txBody>
                    <a:bodyPr/>
                    <a:lstStyle/>
                    <a:p>
                      <a:r>
                        <a:rPr lang="en-US" sz="1600" dirty="0" smtClean="0"/>
                        <a:t>5</a:t>
                      </a:r>
                      <a:endParaRPr lang="en-IN" sz="1600" dirty="0"/>
                    </a:p>
                  </a:txBody>
                  <a:tcPr/>
                </a:tc>
              </a:tr>
              <a:tr h="324483">
                <a:tc>
                  <a:txBody>
                    <a:bodyPr/>
                    <a:lstStyle/>
                    <a:p>
                      <a:r>
                        <a:rPr lang="en-US" sz="1600" dirty="0" smtClean="0"/>
                        <a:t>N – Total (mg/l)</a:t>
                      </a:r>
                      <a:endParaRPr lang="en-IN" sz="1600" dirty="0"/>
                    </a:p>
                  </a:txBody>
                  <a:tcPr/>
                </a:tc>
                <a:tc>
                  <a:txBody>
                    <a:bodyPr/>
                    <a:lstStyle/>
                    <a:p>
                      <a:r>
                        <a:rPr lang="en-US" sz="1600" dirty="0" smtClean="0"/>
                        <a:t>10</a:t>
                      </a:r>
                      <a:endParaRPr lang="en-IN" sz="1600" dirty="0"/>
                    </a:p>
                  </a:txBody>
                  <a:tcPr/>
                </a:tc>
              </a:tr>
              <a:tr h="324483">
                <a:tc>
                  <a:txBody>
                    <a:bodyPr/>
                    <a:lstStyle/>
                    <a:p>
                      <a:r>
                        <a:rPr lang="en-US" sz="1600" dirty="0" smtClean="0"/>
                        <a:t>Fecal</a:t>
                      </a:r>
                      <a:r>
                        <a:rPr lang="en-US" sz="1600" baseline="0" dirty="0" smtClean="0"/>
                        <a:t> c</a:t>
                      </a:r>
                      <a:r>
                        <a:rPr lang="en-US" sz="1600" dirty="0" smtClean="0"/>
                        <a:t>oli form , (MPN/100ML)</a:t>
                      </a:r>
                      <a:endParaRPr lang="en-IN" sz="1600" dirty="0"/>
                    </a:p>
                  </a:txBody>
                  <a:tcPr/>
                </a:tc>
                <a:tc>
                  <a:txBody>
                    <a:bodyPr/>
                    <a:lstStyle/>
                    <a:p>
                      <a:r>
                        <a:rPr lang="en-US" sz="1600" dirty="0" smtClean="0"/>
                        <a:t>&lt;230</a:t>
                      </a:r>
                      <a:endParaRPr lang="en-IN" sz="1600" dirty="0"/>
                    </a:p>
                  </a:txBody>
                  <a:tcPr/>
                </a:tc>
              </a:tr>
              <a:tr h="324483">
                <a:tc>
                  <a:txBody>
                    <a:bodyPr/>
                    <a:lstStyle/>
                    <a:p>
                      <a:r>
                        <a:rPr lang="en-US" sz="1600" dirty="0" smtClean="0"/>
                        <a:t>PO</a:t>
                      </a:r>
                      <a:r>
                        <a:rPr lang="en-US" sz="1600" baseline="-25000" dirty="0" smtClean="0"/>
                        <a:t>4</a:t>
                      </a:r>
                      <a:r>
                        <a:rPr lang="en-US" sz="1600" dirty="0" smtClean="0"/>
                        <a:t>-P, (mg/l)</a:t>
                      </a:r>
                      <a:endParaRPr lang="en-IN" sz="1600" dirty="0"/>
                    </a:p>
                  </a:txBody>
                  <a:tcPr/>
                </a:tc>
                <a:tc>
                  <a:txBody>
                    <a:bodyPr/>
                    <a:lstStyle/>
                    <a:p>
                      <a:r>
                        <a:rPr lang="en-US" sz="1600" dirty="0" smtClean="0"/>
                        <a:t>2</a:t>
                      </a:r>
                      <a:endParaRPr lang="en-IN" sz="1600" dirty="0"/>
                    </a:p>
                  </a:txBody>
                  <a:tcPr/>
                </a:tc>
              </a:tr>
              <a:tr h="2070983">
                <a:tc gridSpan="2">
                  <a:txBody>
                    <a:bodyPr/>
                    <a:lstStyle/>
                    <a:p>
                      <a:r>
                        <a:rPr lang="en-IN" sz="1600" kern="1200" baseline="0" dirty="0" smtClean="0">
                          <a:solidFill>
                            <a:schemeClr val="dk1"/>
                          </a:solidFill>
                          <a:latin typeface="+mn-lt"/>
                          <a:ea typeface="+mn-ea"/>
                          <a:cs typeface="+mn-cs"/>
                        </a:rPr>
                        <a:t>Note: </a:t>
                      </a:r>
                    </a:p>
                    <a:p>
                      <a:r>
                        <a:rPr lang="en-IN" sz="1600" kern="1200" baseline="0" dirty="0" smtClean="0">
                          <a:solidFill>
                            <a:schemeClr val="dk1"/>
                          </a:solidFill>
                          <a:latin typeface="+mn-lt"/>
                          <a:ea typeface="+mn-ea"/>
                          <a:cs typeface="+mn-cs"/>
                        </a:rPr>
                        <a:t>•These standards will be applicable for discharge in water resources as well as for land disposal. The standards for </a:t>
                      </a:r>
                      <a:r>
                        <a:rPr lang="en-IN" sz="1600" kern="1200" baseline="0" dirty="0" err="1" smtClean="0">
                          <a:solidFill>
                            <a:schemeClr val="dk1"/>
                          </a:solidFill>
                          <a:latin typeface="+mn-lt"/>
                          <a:ea typeface="+mn-ea"/>
                          <a:cs typeface="+mn-cs"/>
                        </a:rPr>
                        <a:t>Fecal</a:t>
                      </a:r>
                      <a:r>
                        <a:rPr lang="en-IN" sz="1600" kern="1200" baseline="0" dirty="0" smtClean="0">
                          <a:solidFill>
                            <a:schemeClr val="dk1"/>
                          </a:solidFill>
                          <a:latin typeface="+mn-lt"/>
                          <a:ea typeface="+mn-ea"/>
                          <a:cs typeface="+mn-cs"/>
                        </a:rPr>
                        <a:t> Coli form may not be applied for use of treated sewage in industrial purposes</a:t>
                      </a:r>
                    </a:p>
                    <a:p>
                      <a:r>
                        <a:rPr lang="en-IN" sz="1600" kern="1200" baseline="0" dirty="0" smtClean="0">
                          <a:solidFill>
                            <a:schemeClr val="dk1"/>
                          </a:solidFill>
                          <a:latin typeface="+mn-lt"/>
                          <a:ea typeface="+mn-ea"/>
                          <a:cs typeface="+mn-cs"/>
                        </a:rPr>
                        <a:t>•Achievements of Standards for existing STP’s within 05 years from date of notifications</a:t>
                      </a:r>
                    </a:p>
                    <a:p>
                      <a:endParaRPr lang="en-IN" sz="1600" kern="1200" baseline="0" dirty="0" smtClean="0">
                        <a:solidFill>
                          <a:schemeClr val="dk1"/>
                        </a:solidFill>
                        <a:latin typeface="+mn-lt"/>
                        <a:ea typeface="+mn-ea"/>
                        <a:cs typeface="+mn-cs"/>
                      </a:endParaRPr>
                    </a:p>
                    <a:p>
                      <a:r>
                        <a:rPr lang="en-IN" sz="1600" kern="1200" baseline="0" dirty="0" smtClean="0">
                          <a:solidFill>
                            <a:schemeClr val="dk1"/>
                          </a:solidFill>
                          <a:latin typeface="+mn-lt"/>
                          <a:ea typeface="+mn-ea"/>
                          <a:cs typeface="+mn-cs"/>
                        </a:rPr>
                        <a:t>	</a:t>
                      </a:r>
                    </a:p>
                    <a:p>
                      <a:endParaRPr lang="en-IN" sz="1600" dirty="0"/>
                    </a:p>
                  </a:txBody>
                  <a:tcPr/>
                </a:tc>
                <a:tc hMerge="1">
                  <a:txBody>
                    <a:bodyPr/>
                    <a:lstStyle/>
                    <a:p>
                      <a:endParaRPr lang="en-IN" dirty="0"/>
                    </a:p>
                  </a:txBody>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7524" y="381000"/>
            <a:ext cx="3760966" cy="461665"/>
          </a:xfrm>
          <a:prstGeom prst="rect">
            <a:avLst/>
          </a:prstGeom>
        </p:spPr>
        <p:txBody>
          <a:bodyPr wrap="none">
            <a:spAutoFit/>
          </a:bodyPr>
          <a:lstStyle/>
          <a:p>
            <a:r>
              <a:rPr lang="en-IN" sz="2400" b="1" u="sng" dirty="0" smtClean="0">
                <a:solidFill>
                  <a:schemeClr val="accent5"/>
                </a:solidFill>
              </a:rPr>
              <a:t>OPERATING PLANT &amp; OPEX  </a:t>
            </a:r>
            <a:endParaRPr lang="en-IN" sz="2400" u="sng" dirty="0">
              <a:solidFill>
                <a:schemeClr val="accent5"/>
              </a:solidFill>
            </a:endParaRPr>
          </a:p>
        </p:txBody>
      </p:sp>
      <p:sp>
        <p:nvSpPr>
          <p:cNvPr id="5" name="Rectangle 4"/>
          <p:cNvSpPr/>
          <p:nvPr/>
        </p:nvSpPr>
        <p:spPr>
          <a:xfrm>
            <a:off x="914400" y="1447800"/>
            <a:ext cx="6324600" cy="4524315"/>
          </a:xfrm>
          <a:prstGeom prst="rect">
            <a:avLst/>
          </a:prstGeom>
        </p:spPr>
        <p:txBody>
          <a:bodyPr wrap="square">
            <a:spAutoFit/>
          </a:bodyPr>
          <a:lstStyle/>
          <a:p>
            <a:r>
              <a:rPr lang="en-IN" sz="2400" dirty="0" smtClean="0"/>
              <a:t>CAPACITY : 		100 KLD</a:t>
            </a:r>
          </a:p>
          <a:p>
            <a:endParaRPr lang="en-IN" sz="2400" dirty="0" smtClean="0"/>
          </a:p>
          <a:p>
            <a:r>
              <a:rPr lang="en-IN" sz="2400" dirty="0" smtClean="0"/>
              <a:t>LOCATION : 		DELHI JAL BOARD ( DJB)</a:t>
            </a:r>
          </a:p>
          <a:p>
            <a:r>
              <a:rPr lang="en-IN" sz="2400" dirty="0" smtClean="0"/>
              <a:t>			KESHOPUR STP PLANT</a:t>
            </a:r>
          </a:p>
          <a:p>
            <a:r>
              <a:rPr lang="en-IN" sz="2400" dirty="0" smtClean="0"/>
              <a:t>			NEW DELHI</a:t>
            </a:r>
          </a:p>
          <a:p>
            <a:endParaRPr lang="en-IN" sz="2400" dirty="0" smtClean="0"/>
          </a:p>
          <a:p>
            <a:r>
              <a:rPr lang="en-IN" sz="2400" dirty="0" smtClean="0"/>
              <a:t>INPUT : 		RAW SEWAGE</a:t>
            </a:r>
          </a:p>
          <a:p>
            <a:endParaRPr lang="en-IN" sz="2400" dirty="0" smtClean="0"/>
          </a:p>
          <a:p>
            <a:r>
              <a:rPr lang="en-IN" sz="2400" dirty="0" smtClean="0"/>
              <a:t>OUTPUT : 		DRINKING WATER</a:t>
            </a:r>
          </a:p>
          <a:p>
            <a:endParaRPr lang="en-IN" sz="2400" dirty="0" smtClean="0"/>
          </a:p>
          <a:p>
            <a:r>
              <a:rPr lang="en-IN" sz="2400" dirty="0" smtClean="0"/>
              <a:t>OPEX			Paisa </a:t>
            </a:r>
            <a:r>
              <a:rPr lang="en-IN" sz="2400" dirty="0" smtClean="0"/>
              <a:t>1.8/litre</a:t>
            </a:r>
          </a:p>
          <a:p>
            <a:r>
              <a:rPr lang="en-IN" sz="2400" dirty="0" smtClean="0"/>
              <a:t> </a:t>
            </a:r>
            <a:r>
              <a:rPr lang="en-US" sz="1400" b="1" i="1" dirty="0"/>
              <a:t>*KLD: Kilo </a:t>
            </a:r>
            <a:r>
              <a:rPr lang="en-US" sz="1400" b="1" i="1" dirty="0" err="1"/>
              <a:t>Litres</a:t>
            </a:r>
            <a:r>
              <a:rPr lang="en-US" sz="1400" b="1" i="1" dirty="0"/>
              <a:t> a day</a:t>
            </a:r>
            <a:endParaRPr lang="en-IN" sz="1400" dirty="0"/>
          </a:p>
        </p:txBody>
      </p:sp>
      <p:pic>
        <p:nvPicPr>
          <p:cNvPr id="6" name="Picture 3" descr="C:\Users\Krishna\Pictures\Log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5793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3" cstate="print">
            <a:lum bright="70000" contrast="-70000"/>
          </a:blip>
          <a:srcRect/>
          <a:stretch>
            <a:fillRect/>
          </a:stretch>
        </p:blipFill>
        <p:spPr bwMode="auto">
          <a:xfrm>
            <a:off x="1219200" y="1143000"/>
            <a:ext cx="6477000" cy="4495800"/>
          </a:xfrm>
          <a:prstGeom prst="rect">
            <a:avLst/>
          </a:prstGeom>
          <a:noFill/>
          <a:ln w="9525">
            <a:noFill/>
            <a:miter lim="800000"/>
            <a:headEnd/>
            <a:tailEnd/>
          </a:ln>
          <a:effectLst/>
        </p:spPr>
      </p:pic>
      <p:sp>
        <p:nvSpPr>
          <p:cNvPr id="4" name="TextBox 3"/>
          <p:cNvSpPr txBox="1"/>
          <p:nvPr/>
        </p:nvSpPr>
        <p:spPr>
          <a:xfrm>
            <a:off x="1447800" y="685800"/>
            <a:ext cx="6019800" cy="369332"/>
          </a:xfrm>
          <a:prstGeom prst="rect">
            <a:avLst/>
          </a:prstGeom>
          <a:noFill/>
        </p:spPr>
        <p:txBody>
          <a:bodyPr wrap="square" rtlCol="0">
            <a:spAutoFit/>
          </a:bodyPr>
          <a:lstStyle/>
          <a:p>
            <a:endParaRPr lang="en-US" dirty="0"/>
          </a:p>
        </p:txBody>
      </p:sp>
      <p:sp>
        <p:nvSpPr>
          <p:cNvPr id="5" name="TextBox 4"/>
          <p:cNvSpPr txBox="1"/>
          <p:nvPr/>
        </p:nvSpPr>
        <p:spPr>
          <a:xfrm>
            <a:off x="1032982" y="464436"/>
            <a:ext cx="6172200" cy="954107"/>
          </a:xfrm>
          <a:prstGeom prst="rect">
            <a:avLst/>
          </a:prstGeom>
          <a:noFill/>
        </p:spPr>
        <p:txBody>
          <a:bodyPr wrap="square" rtlCol="0">
            <a:spAutoFit/>
          </a:bodyPr>
          <a:lstStyle/>
          <a:p>
            <a:pPr algn="ctr"/>
            <a:r>
              <a:rPr lang="en-US" sz="2400" b="1" u="sng" dirty="0" smtClean="0">
                <a:solidFill>
                  <a:srgbClr val="00B0F0"/>
                </a:solidFill>
              </a:rPr>
              <a:t>A LARGE </a:t>
            </a:r>
            <a:r>
              <a:rPr lang="en-US" sz="3200" b="1" u="sng" dirty="0" smtClean="0">
                <a:solidFill>
                  <a:srgbClr val="00B0F0"/>
                </a:solidFill>
              </a:rPr>
              <a:t>PERCENT</a:t>
            </a:r>
            <a:r>
              <a:rPr lang="en-US" sz="2400" b="1" u="sng" dirty="0" smtClean="0">
                <a:solidFill>
                  <a:srgbClr val="00B0F0"/>
                </a:solidFill>
              </a:rPr>
              <a:t> OF SEWAGE REMAINS UNTREATED</a:t>
            </a:r>
            <a:endParaRPr lang="en-US" sz="2400" b="1" u="sng" dirty="0">
              <a:solidFill>
                <a:srgbClr val="00B0F0"/>
              </a:solidFill>
            </a:endParaRPr>
          </a:p>
        </p:txBody>
      </p:sp>
      <p:sp>
        <p:nvSpPr>
          <p:cNvPr id="6" name="TextBox 5"/>
          <p:cNvSpPr txBox="1"/>
          <p:nvPr/>
        </p:nvSpPr>
        <p:spPr>
          <a:xfrm>
            <a:off x="457200" y="1447800"/>
            <a:ext cx="7924800" cy="646331"/>
          </a:xfrm>
          <a:prstGeom prst="rect">
            <a:avLst/>
          </a:prstGeom>
          <a:noFill/>
        </p:spPr>
        <p:txBody>
          <a:bodyPr wrap="square" rtlCol="0">
            <a:spAutoFit/>
          </a:bodyPr>
          <a:lstStyle/>
          <a:p>
            <a:pPr>
              <a:buBlip>
                <a:blip r:embed="rId4"/>
              </a:buBlip>
            </a:pPr>
            <a:endParaRPr lang="en-US" dirty="0"/>
          </a:p>
          <a:p>
            <a:endParaRPr lang="en-US" dirty="0" smtClean="0"/>
          </a:p>
        </p:txBody>
      </p:sp>
      <p:pic>
        <p:nvPicPr>
          <p:cNvPr id="7" name="Picture 3" descr="C:\Users\Krishna\Pictures\Logo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24600"/>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ewage .jpg"/>
          <p:cNvPicPr>
            <a:picLocks noChangeAspect="1"/>
          </p:cNvPicPr>
          <p:nvPr/>
        </p:nvPicPr>
        <p:blipFill>
          <a:blip r:embed="rId6" cstate="print"/>
          <a:stretch>
            <a:fillRect/>
          </a:stretch>
        </p:blipFill>
        <p:spPr>
          <a:xfrm>
            <a:off x="1676400" y="1770965"/>
            <a:ext cx="4885365" cy="3731132"/>
          </a:xfrm>
          <a:prstGeom prst="rect">
            <a:avLst/>
          </a:prstGeom>
        </p:spPr>
      </p:pic>
    </p:spTree>
    <p:extLst>
      <p:ext uri="{BB962C8B-B14F-4D97-AF65-F5344CB8AC3E}">
        <p14:creationId xmlns:p14="http://schemas.microsoft.com/office/powerpoint/2010/main" val="39023296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hna\Desktop\AW\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57875"/>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95288" y="152400"/>
            <a:ext cx="8353425" cy="55626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2800" b="1" u="sng" dirty="0" smtClean="0">
                <a:solidFill>
                  <a:srgbClr val="00B0F0"/>
                </a:solidFill>
              </a:rPr>
              <a:t>1 MLD WATER RECOVERY PLANT </a:t>
            </a:r>
          </a:p>
          <a:p>
            <a:pPr algn="ctr" eaLnBrk="1" hangingPunct="1">
              <a:defRPr/>
            </a:pPr>
            <a:r>
              <a:rPr lang="en-US" sz="2800" b="1" u="sng" dirty="0" smtClean="0">
                <a:solidFill>
                  <a:srgbClr val="00B0F0"/>
                </a:solidFill>
              </a:rPr>
              <a:t>OPEX</a:t>
            </a:r>
          </a:p>
          <a:p>
            <a:pPr algn="ctr" eaLnBrk="1" hangingPunct="1">
              <a:defRPr/>
            </a:pPr>
            <a:r>
              <a:rPr lang="en-US" sz="2400" b="1" u="sng" dirty="0" smtClean="0">
                <a:solidFill>
                  <a:srgbClr val="00B0F0"/>
                </a:solidFill>
              </a:rPr>
              <a:t>POWER/CONSUMABLES/ MANPOWER</a:t>
            </a:r>
          </a:p>
          <a:p>
            <a:pPr eaLnBrk="1" hangingPunct="1">
              <a:defRPr/>
            </a:pPr>
            <a:endParaRPr lang="en-US" sz="2800" b="1" dirty="0" smtClean="0">
              <a:solidFill>
                <a:schemeClr val="tx1"/>
              </a:solidFill>
            </a:endParaRPr>
          </a:p>
          <a:p>
            <a:pPr lvl="2">
              <a:defRPr/>
            </a:pPr>
            <a:r>
              <a:rPr lang="en-US" sz="2400" dirty="0" smtClean="0">
                <a:solidFill>
                  <a:schemeClr val="tx1"/>
                </a:solidFill>
              </a:rPr>
              <a:t>             </a:t>
            </a:r>
          </a:p>
          <a:p>
            <a:pPr lvl="2">
              <a:defRPr/>
            </a:pPr>
            <a:r>
              <a:rPr lang="en-US" sz="2400" dirty="0">
                <a:solidFill>
                  <a:schemeClr val="tx1"/>
                </a:solidFill>
              </a:rPr>
              <a:t> </a:t>
            </a:r>
            <a:r>
              <a:rPr lang="en-US" sz="2400" dirty="0" smtClean="0">
                <a:solidFill>
                  <a:schemeClr val="tx1"/>
                </a:solidFill>
              </a:rPr>
              <a:t>            SEWAGE </a:t>
            </a:r>
            <a:r>
              <a:rPr lang="en-US" sz="2400" dirty="0">
                <a:solidFill>
                  <a:schemeClr val="tx1"/>
                </a:solidFill>
              </a:rPr>
              <a:t>TREATMENT :  </a:t>
            </a:r>
            <a:r>
              <a:rPr lang="en-US" sz="2400" dirty="0" smtClean="0">
                <a:solidFill>
                  <a:schemeClr val="tx1"/>
                </a:solidFill>
              </a:rPr>
              <a:t>Paisa 0.6 /</a:t>
            </a:r>
            <a:r>
              <a:rPr lang="en-US" sz="2400" dirty="0" err="1" smtClean="0">
                <a:solidFill>
                  <a:schemeClr val="tx1"/>
                </a:solidFill>
              </a:rPr>
              <a:t>litre</a:t>
            </a:r>
            <a:r>
              <a:rPr lang="en-US" sz="2400" dirty="0" smtClean="0">
                <a:solidFill>
                  <a:schemeClr val="tx1"/>
                </a:solidFill>
              </a:rPr>
              <a:t> </a:t>
            </a:r>
            <a:endParaRPr lang="en-US" sz="2400" dirty="0">
              <a:solidFill>
                <a:schemeClr val="tx1"/>
              </a:solidFill>
            </a:endParaRPr>
          </a:p>
          <a:p>
            <a:pPr lvl="2">
              <a:defRPr/>
            </a:pPr>
            <a:endParaRPr lang="en-US" sz="2400" dirty="0">
              <a:solidFill>
                <a:schemeClr val="tx1"/>
              </a:solidFill>
            </a:endParaRPr>
          </a:p>
          <a:p>
            <a:pPr lvl="2">
              <a:defRPr/>
            </a:pPr>
            <a:r>
              <a:rPr lang="en-IN" sz="2400" dirty="0">
                <a:solidFill>
                  <a:schemeClr val="tx1"/>
                </a:solidFill>
              </a:rPr>
              <a:t>	WATER RECOVERY       : </a:t>
            </a:r>
            <a:r>
              <a:rPr lang="en-US" sz="2400" dirty="0">
                <a:solidFill>
                  <a:schemeClr val="tx1"/>
                </a:solidFill>
              </a:rPr>
              <a:t>Paisa </a:t>
            </a:r>
            <a:r>
              <a:rPr lang="en-US" sz="2400" dirty="0" smtClean="0">
                <a:solidFill>
                  <a:schemeClr val="tx1"/>
                </a:solidFill>
              </a:rPr>
              <a:t>1.8 </a:t>
            </a:r>
            <a:r>
              <a:rPr lang="en-US" sz="2400" dirty="0">
                <a:solidFill>
                  <a:schemeClr val="tx1"/>
                </a:solidFill>
              </a:rPr>
              <a:t>/</a:t>
            </a:r>
            <a:r>
              <a:rPr lang="en-US" sz="2400" dirty="0" err="1">
                <a:solidFill>
                  <a:schemeClr val="tx1"/>
                </a:solidFill>
              </a:rPr>
              <a:t>litre</a:t>
            </a:r>
            <a:r>
              <a:rPr lang="en-US" sz="2400" dirty="0">
                <a:solidFill>
                  <a:schemeClr val="tx1"/>
                </a:solidFill>
              </a:rPr>
              <a:t> </a:t>
            </a:r>
            <a:endParaRPr lang="en-US" sz="2800" b="1" dirty="0">
              <a:solidFill>
                <a:schemeClr val="tx1"/>
              </a:solidFill>
            </a:endParaRPr>
          </a:p>
          <a:p>
            <a:pPr eaLnBrk="1" hangingPunct="1">
              <a:defRPr/>
            </a:pPr>
            <a:endParaRPr lang="en-US" sz="2800" b="1" dirty="0" smtClean="0">
              <a:solidFill>
                <a:schemeClr val="tx1"/>
              </a:solidFill>
            </a:endParaRPr>
          </a:p>
          <a:p>
            <a:pPr eaLnBrk="1" hangingPunct="1">
              <a:defRPr/>
            </a:pPr>
            <a:r>
              <a:rPr lang="en-US" sz="2800" b="1" dirty="0" smtClean="0">
                <a:solidFill>
                  <a:schemeClr val="tx1"/>
                </a:solidFill>
              </a:rPr>
              <a:t> </a:t>
            </a:r>
          </a:p>
          <a:p>
            <a:pPr eaLnBrk="1" hangingPunct="1">
              <a:defRPr/>
            </a:pPr>
            <a:r>
              <a:rPr lang="en-US" sz="2800" b="1" dirty="0" smtClean="0">
                <a:solidFill>
                  <a:schemeClr val="tx1"/>
                </a:solidFill>
              </a:rPr>
              <a:t> </a:t>
            </a:r>
            <a:endParaRPr lang="en-US" sz="2800" b="1" dirty="0">
              <a:solidFill>
                <a:schemeClr val="tx1"/>
              </a:solidFill>
            </a:endParaRPr>
          </a:p>
        </p:txBody>
      </p:sp>
    </p:spTree>
    <p:extLst>
      <p:ext uri="{BB962C8B-B14F-4D97-AF65-F5344CB8AC3E}">
        <p14:creationId xmlns:p14="http://schemas.microsoft.com/office/powerpoint/2010/main" val="38042599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304800"/>
            <a:ext cx="5464509" cy="461665"/>
          </a:xfrm>
          <a:prstGeom prst="rect">
            <a:avLst/>
          </a:prstGeom>
        </p:spPr>
        <p:txBody>
          <a:bodyPr wrap="none">
            <a:spAutoFit/>
          </a:bodyPr>
          <a:lstStyle/>
          <a:p>
            <a:r>
              <a:rPr lang="en-IN" sz="2400" b="1" u="sng" dirty="0" smtClean="0">
                <a:solidFill>
                  <a:schemeClr val="accent5"/>
                </a:solidFill>
              </a:rPr>
              <a:t>AWPL TREATED WATER CAN BE USED FOR</a:t>
            </a:r>
            <a:endParaRPr lang="en-IN" sz="2400" u="sng" dirty="0">
              <a:solidFill>
                <a:schemeClr val="accent5"/>
              </a:solidFill>
            </a:endParaRPr>
          </a:p>
        </p:txBody>
      </p:sp>
      <p:pic>
        <p:nvPicPr>
          <p:cNvPr id="6" name="Picture 3" descr="C:\Users\Krishna\Pictures\Log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5793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5800" y="1066800"/>
            <a:ext cx="6477000" cy="6186309"/>
          </a:xfrm>
          <a:prstGeom prst="rect">
            <a:avLst/>
          </a:prstGeom>
        </p:spPr>
        <p:txBody>
          <a:bodyPr wrap="square">
            <a:spAutoFit/>
          </a:bodyPr>
          <a:lstStyle/>
          <a:p>
            <a:pPr marL="285750" lvl="0" indent="-285750">
              <a:buFont typeface="Arial" pitchFamily="34" charset="0"/>
              <a:buChar char="•"/>
            </a:pPr>
            <a:r>
              <a:rPr lang="en-US" dirty="0"/>
              <a:t>With use of our special membrane:</a:t>
            </a:r>
          </a:p>
          <a:p>
            <a:pPr lvl="1"/>
            <a:r>
              <a:rPr lang="en-US" dirty="0"/>
              <a:t>Drinking</a:t>
            </a:r>
          </a:p>
          <a:p>
            <a:pPr lvl="1"/>
            <a:r>
              <a:rPr lang="en-US" dirty="0"/>
              <a:t>Bathing </a:t>
            </a:r>
          </a:p>
          <a:p>
            <a:pPr lvl="1"/>
            <a:r>
              <a:rPr lang="en-US" dirty="0" smtClean="0"/>
              <a:t>Washing</a:t>
            </a:r>
          </a:p>
          <a:p>
            <a:pPr marL="285750" lvl="0" indent="-285750">
              <a:buFont typeface="Arial" pitchFamily="34" charset="0"/>
              <a:buChar char="•"/>
            </a:pPr>
            <a:r>
              <a:rPr lang="en-US" dirty="0"/>
              <a:t>Without use of special membrane, Tertiary Treatment: (non-potable)</a:t>
            </a:r>
          </a:p>
          <a:p>
            <a:pPr lvl="1"/>
            <a:r>
              <a:rPr lang="en-US" dirty="0"/>
              <a:t>Flushing of toilets</a:t>
            </a:r>
          </a:p>
          <a:p>
            <a:pPr lvl="1"/>
            <a:r>
              <a:rPr lang="en-US" dirty="0"/>
              <a:t>Cooling towers(AC)</a:t>
            </a:r>
          </a:p>
          <a:p>
            <a:pPr lvl="1"/>
            <a:r>
              <a:rPr lang="en-US" dirty="0"/>
              <a:t>Ground water  recharging </a:t>
            </a:r>
          </a:p>
          <a:p>
            <a:pPr lvl="1"/>
            <a:r>
              <a:rPr lang="en-US" dirty="0"/>
              <a:t>River rejuvenation</a:t>
            </a:r>
          </a:p>
          <a:p>
            <a:pPr lvl="1"/>
            <a:r>
              <a:rPr lang="en-US" dirty="0"/>
              <a:t>Irrigation/Horticulture</a:t>
            </a:r>
          </a:p>
          <a:p>
            <a:pPr lvl="1"/>
            <a:r>
              <a:rPr lang="en-US" dirty="0"/>
              <a:t>Industrial :</a:t>
            </a:r>
          </a:p>
          <a:p>
            <a:pPr lvl="2"/>
            <a:r>
              <a:rPr lang="en-US" dirty="0"/>
              <a:t>Tannery</a:t>
            </a:r>
          </a:p>
          <a:p>
            <a:pPr lvl="2"/>
            <a:r>
              <a:rPr lang="en-US" dirty="0"/>
              <a:t>Construction</a:t>
            </a:r>
          </a:p>
          <a:p>
            <a:pPr lvl="2"/>
            <a:r>
              <a:rPr lang="en-US" dirty="0"/>
              <a:t>Food processing</a:t>
            </a:r>
          </a:p>
          <a:p>
            <a:pPr lvl="2"/>
            <a:r>
              <a:rPr lang="en-US" dirty="0"/>
              <a:t>Sugar mills </a:t>
            </a:r>
          </a:p>
          <a:p>
            <a:pPr lvl="2"/>
            <a:r>
              <a:rPr lang="en-US" dirty="0"/>
              <a:t>Dairy</a:t>
            </a:r>
          </a:p>
          <a:p>
            <a:pPr lvl="2"/>
            <a:r>
              <a:rPr lang="en-US" dirty="0"/>
              <a:t>Textile</a:t>
            </a:r>
          </a:p>
          <a:p>
            <a:pPr lvl="2"/>
            <a:r>
              <a:rPr lang="en-US" dirty="0" smtClean="0"/>
              <a:t>Commercial/Institutes/Hotel/Resort/Residential </a:t>
            </a:r>
            <a:r>
              <a:rPr lang="en-US" dirty="0"/>
              <a:t>areas </a:t>
            </a:r>
          </a:p>
          <a:p>
            <a:r>
              <a:rPr lang="en-US" dirty="0"/>
              <a:t> </a:t>
            </a:r>
          </a:p>
          <a:p>
            <a:pPr lvl="1"/>
            <a:endParaRPr lang="en-US" dirty="0"/>
          </a:p>
          <a:p>
            <a:pPr lvl="1"/>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175" y="838200"/>
            <a:ext cx="8353425" cy="4800600"/>
          </a:xfrm>
          <a:prstGeom prst="rect">
            <a:avLst/>
          </a:prstGeom>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2800" b="1" u="sng" dirty="0" smtClean="0">
                <a:solidFill>
                  <a:srgbClr val="00B0F0"/>
                </a:solidFill>
              </a:rPr>
              <a:t>BIOFILTER WASTE</a:t>
            </a:r>
          </a:p>
          <a:p>
            <a:pPr algn="ctr" eaLnBrk="1" hangingPunct="1">
              <a:defRPr/>
            </a:pPr>
            <a:r>
              <a:rPr lang="en-US" sz="2800" dirty="0" smtClean="0">
                <a:solidFill>
                  <a:schemeClr val="tx1"/>
                </a:solidFill>
              </a:rPr>
              <a:t>( Once in six months)</a:t>
            </a:r>
          </a:p>
          <a:p>
            <a:pPr algn="ctr" eaLnBrk="1" hangingPunct="1">
              <a:defRPr/>
            </a:pPr>
            <a:endParaRPr lang="en-US" sz="2800" b="1" u="sng" dirty="0" smtClean="0">
              <a:solidFill>
                <a:srgbClr val="00B0F0"/>
              </a:solidFill>
            </a:endParaRPr>
          </a:p>
          <a:p>
            <a:pPr algn="ctr" eaLnBrk="1" hangingPunct="1">
              <a:defRPr/>
            </a:pPr>
            <a:r>
              <a:rPr lang="en-US" sz="2800" b="1" u="sng" dirty="0" smtClean="0">
                <a:solidFill>
                  <a:srgbClr val="00B0F0"/>
                </a:solidFill>
              </a:rPr>
              <a:t>HUMUS</a:t>
            </a:r>
          </a:p>
          <a:p>
            <a:pPr algn="ctr" eaLnBrk="1" hangingPunct="1">
              <a:defRPr/>
            </a:pPr>
            <a:endParaRPr lang="en-US" sz="2800" b="1" u="sng" dirty="0" smtClean="0">
              <a:solidFill>
                <a:srgbClr val="00B0F0"/>
              </a:solidFill>
            </a:endParaRPr>
          </a:p>
          <a:p>
            <a:pPr marL="3657600" lvl="7" indent="-457200">
              <a:buFont typeface="Arial" panose="020B0604020202020204" pitchFamily="34" charset="0"/>
              <a:buChar char="•"/>
              <a:defRPr/>
            </a:pPr>
            <a:r>
              <a:rPr lang="en-US" sz="2800" dirty="0" smtClean="0">
                <a:solidFill>
                  <a:schemeClr val="tx1"/>
                </a:solidFill>
              </a:rPr>
              <a:t>Soil Porosity</a:t>
            </a:r>
          </a:p>
          <a:p>
            <a:pPr marL="3657600" lvl="7" indent="-457200">
              <a:buFont typeface="Arial" panose="020B0604020202020204" pitchFamily="34" charset="0"/>
              <a:buChar char="•"/>
              <a:defRPr/>
            </a:pPr>
            <a:r>
              <a:rPr lang="en-US" sz="2800" dirty="0" smtClean="0">
                <a:solidFill>
                  <a:schemeClr val="tx1"/>
                </a:solidFill>
              </a:rPr>
              <a:t>Nutrients</a:t>
            </a:r>
          </a:p>
          <a:p>
            <a:pPr marL="3657600" lvl="7" indent="-457200">
              <a:buFont typeface="Arial" panose="020B0604020202020204" pitchFamily="34" charset="0"/>
              <a:buChar char="•"/>
              <a:defRPr/>
            </a:pPr>
            <a:r>
              <a:rPr lang="en-US" sz="2800" dirty="0" smtClean="0">
                <a:solidFill>
                  <a:schemeClr val="tx1"/>
                </a:solidFill>
              </a:rPr>
              <a:t>Soil Fertility </a:t>
            </a:r>
          </a:p>
          <a:p>
            <a:pPr marL="3657600" lvl="7" indent="-457200">
              <a:buFont typeface="Arial" panose="020B0604020202020204" pitchFamily="34" charset="0"/>
              <a:buChar char="•"/>
              <a:defRPr/>
            </a:pPr>
            <a:r>
              <a:rPr lang="en-US" sz="2800" dirty="0" smtClean="0">
                <a:solidFill>
                  <a:schemeClr val="tx1"/>
                </a:solidFill>
              </a:rPr>
              <a:t>Can Be Marketed ( To Nursery)  </a:t>
            </a:r>
          </a:p>
          <a:p>
            <a:pPr algn="ctr" eaLnBrk="1" hangingPunct="1">
              <a:defRPr/>
            </a:pPr>
            <a:endParaRPr lang="en-US" sz="2800" b="1" u="sng" dirty="0" smtClean="0">
              <a:solidFill>
                <a:srgbClr val="00B050"/>
              </a:solidFill>
            </a:endParaRPr>
          </a:p>
          <a:p>
            <a:pPr eaLnBrk="1" hangingPunct="1">
              <a:defRPr/>
            </a:pPr>
            <a:r>
              <a:rPr lang="en-US" sz="2800" b="1" dirty="0" smtClean="0">
                <a:solidFill>
                  <a:schemeClr val="tx1"/>
                </a:solidFill>
              </a:rPr>
              <a:t>		 </a:t>
            </a:r>
            <a:endParaRPr lang="en-US" sz="2800" b="1" dirty="0">
              <a:solidFill>
                <a:schemeClr val="tx1"/>
              </a:solidFill>
            </a:endParaRPr>
          </a:p>
        </p:txBody>
      </p:sp>
      <p:pic>
        <p:nvPicPr>
          <p:cNvPr id="3" name="Picture 3" descr="C:\Users\Krishna\Pictures\Log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5793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6516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C:\Users\Krishna\Pictures\Log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6428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Table 19"/>
          <p:cNvGraphicFramePr>
            <a:graphicFrameLocks noGrp="1"/>
          </p:cNvGraphicFramePr>
          <p:nvPr>
            <p:extLst>
              <p:ext uri="{D42A27DB-BD31-4B8C-83A1-F6EECF244321}">
                <p14:modId xmlns:p14="http://schemas.microsoft.com/office/powerpoint/2010/main" val="3639344173"/>
              </p:ext>
            </p:extLst>
          </p:nvPr>
        </p:nvGraphicFramePr>
        <p:xfrm>
          <a:off x="684213" y="680032"/>
          <a:ext cx="7545386" cy="5315825"/>
        </p:xfrm>
        <a:graphic>
          <a:graphicData uri="http://schemas.openxmlformats.org/drawingml/2006/table">
            <a:tbl>
              <a:tblPr/>
              <a:tblGrid>
                <a:gridCol w="2037066"/>
                <a:gridCol w="970032"/>
                <a:gridCol w="1688469"/>
                <a:gridCol w="1341091"/>
                <a:gridCol w="1508728"/>
              </a:tblGrid>
              <a:tr h="819074">
                <a:tc>
                  <a:txBody>
                    <a:bodyPr/>
                    <a:lstStyle/>
                    <a:p>
                      <a:pPr algn="ctr">
                        <a:lnSpc>
                          <a:spcPts val="1345"/>
                        </a:lnSpc>
                        <a:spcAft>
                          <a:spcPts val="0"/>
                        </a:spcAft>
                      </a:pPr>
                      <a:r>
                        <a:rPr lang="en-US" sz="1400" b="1" dirty="0">
                          <a:latin typeface="+mn-lt"/>
                          <a:ea typeface="Arial Unicode MS"/>
                          <a:cs typeface="Arial"/>
                        </a:rPr>
                        <a:t>PARAMETERS</a:t>
                      </a:r>
                      <a:endParaRPr lang="en-IN" sz="1400" b="1"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ts val="1345"/>
                        </a:lnSpc>
                        <a:spcAft>
                          <a:spcPts val="0"/>
                        </a:spcAft>
                      </a:pPr>
                      <a:r>
                        <a:rPr lang="en-US" sz="1400" b="1" dirty="0" smtClean="0">
                          <a:latin typeface="+mn-lt"/>
                          <a:ea typeface="Times New Roman"/>
                          <a:cs typeface="Times New Roman"/>
                        </a:rPr>
                        <a:t>UNIT</a:t>
                      </a:r>
                      <a:endParaRPr lang="en-IN" sz="1400" b="1"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marL="146050" algn="ctr">
                        <a:lnSpc>
                          <a:spcPts val="1345"/>
                        </a:lnSpc>
                        <a:spcAft>
                          <a:spcPts val="0"/>
                        </a:spcAft>
                      </a:pPr>
                      <a:r>
                        <a:rPr lang="en-US" sz="1400" b="1" dirty="0" smtClean="0">
                          <a:latin typeface="+mn-lt"/>
                          <a:ea typeface="Arial Unicode MS"/>
                          <a:cs typeface="Arial"/>
                        </a:rPr>
                        <a:t>RAW SEWAGE</a:t>
                      </a:r>
                      <a:endParaRPr lang="en-IN" sz="1400" b="1"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ts val="1345"/>
                        </a:lnSpc>
                        <a:spcAft>
                          <a:spcPts val="0"/>
                        </a:spcAft>
                      </a:pPr>
                      <a:r>
                        <a:rPr lang="en-US" sz="1400" b="1" dirty="0" smtClean="0">
                          <a:latin typeface="+mn-lt"/>
                          <a:ea typeface="Arial Unicode MS"/>
                          <a:cs typeface="Arial"/>
                        </a:rPr>
                        <a:t>AFTER </a:t>
                      </a:r>
                    </a:p>
                    <a:p>
                      <a:pPr algn="ctr">
                        <a:lnSpc>
                          <a:spcPts val="1345"/>
                        </a:lnSpc>
                        <a:spcAft>
                          <a:spcPts val="0"/>
                        </a:spcAft>
                      </a:pPr>
                      <a:r>
                        <a:rPr lang="en-US" sz="1400" b="1" dirty="0" smtClean="0">
                          <a:latin typeface="+mn-lt"/>
                          <a:ea typeface="Arial Unicode MS"/>
                          <a:cs typeface="Arial"/>
                        </a:rPr>
                        <a:t>BIOFILTER</a:t>
                      </a:r>
                      <a:endParaRPr lang="en-IN" sz="1400" b="1"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c>
                  <a:txBody>
                    <a:bodyPr/>
                    <a:lstStyle/>
                    <a:p>
                      <a:pPr algn="ctr">
                        <a:lnSpc>
                          <a:spcPts val="1345"/>
                        </a:lnSpc>
                        <a:spcAft>
                          <a:spcPts val="0"/>
                        </a:spcAft>
                      </a:pPr>
                      <a:r>
                        <a:rPr lang="en-IN" sz="1400" b="1" dirty="0" smtClean="0">
                          <a:latin typeface="+mn-lt"/>
                          <a:ea typeface="Times New Roman"/>
                          <a:cs typeface="Times New Roman"/>
                        </a:rPr>
                        <a:t>ATER</a:t>
                      </a:r>
                      <a:r>
                        <a:rPr lang="en-IN" sz="1400" b="1" baseline="0" dirty="0" smtClean="0">
                          <a:latin typeface="+mn-lt"/>
                          <a:ea typeface="Times New Roman"/>
                          <a:cs typeface="Times New Roman"/>
                        </a:rPr>
                        <a:t> MEMBRANE FILTRATION</a:t>
                      </a:r>
                      <a:endParaRPr lang="en-IN" sz="1400" b="1"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tcPr>
                </a:tc>
              </a:tr>
              <a:tr h="417851">
                <a:tc>
                  <a:txBody>
                    <a:bodyPr/>
                    <a:lstStyle/>
                    <a:p>
                      <a:pPr>
                        <a:lnSpc>
                          <a:spcPct val="115000"/>
                        </a:lnSpc>
                        <a:spcAft>
                          <a:spcPts val="0"/>
                        </a:spcAft>
                      </a:pPr>
                      <a:r>
                        <a:rPr lang="en-US" sz="1400" b="1" dirty="0">
                          <a:latin typeface="+mn-lt"/>
                          <a:ea typeface="Times New Roman"/>
                          <a:cs typeface="Times New Roman"/>
                        </a:rPr>
                        <a:t>pH</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400" dirty="0">
                          <a:latin typeface="+mn-lt"/>
                          <a:ea typeface="Times New Roman"/>
                          <a:cs typeface="Times New Roman"/>
                        </a:rPr>
                        <a:t>6.0 to 7.0</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400" dirty="0">
                          <a:latin typeface="+mn-lt"/>
                          <a:ea typeface="Times New Roman"/>
                          <a:cs typeface="Times New Roman"/>
                        </a:rPr>
                        <a:t>6.5 to 8.5</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400" dirty="0">
                          <a:latin typeface="+mn-lt"/>
                          <a:ea typeface="Times New Roman"/>
                          <a:cs typeface="Times New Roman"/>
                        </a:rPr>
                        <a:t>6.5 to </a:t>
                      </a:r>
                      <a:r>
                        <a:rPr lang="en-US" sz="1400" dirty="0" smtClean="0">
                          <a:latin typeface="+mn-lt"/>
                          <a:ea typeface="Times New Roman"/>
                          <a:cs typeface="Times New Roman"/>
                        </a:rPr>
                        <a:t>8</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17851">
                <a:tc>
                  <a:txBody>
                    <a:bodyPr/>
                    <a:lstStyle/>
                    <a:p>
                      <a:pPr>
                        <a:lnSpc>
                          <a:spcPct val="115000"/>
                        </a:lnSpc>
                        <a:spcAft>
                          <a:spcPts val="0"/>
                        </a:spcAft>
                      </a:pPr>
                      <a:r>
                        <a:rPr lang="en-US" sz="1400" b="1" dirty="0" smtClean="0">
                          <a:latin typeface="+mn-lt"/>
                          <a:ea typeface="Times New Roman"/>
                          <a:cs typeface="Times New Roman"/>
                        </a:rPr>
                        <a:t>TDS</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400" b="1" dirty="0" err="1" smtClean="0">
                          <a:latin typeface="+mn-lt"/>
                          <a:ea typeface="Times New Roman"/>
                          <a:cs typeface="Times New Roman"/>
                        </a:rPr>
                        <a:t>ppm</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400" dirty="0" smtClean="0">
                          <a:latin typeface="+mn-lt"/>
                          <a:ea typeface="Times New Roman"/>
                          <a:cs typeface="Times New Roman"/>
                        </a:rPr>
                        <a:t>600-800</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IN" sz="1400" dirty="0" smtClean="0">
                          <a:latin typeface="+mn-lt"/>
                          <a:ea typeface="Times New Roman"/>
                          <a:cs typeface="Times New Roman"/>
                        </a:rPr>
                        <a:t>400-600</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IN" sz="1400" dirty="0" smtClean="0">
                          <a:latin typeface="+mn-lt"/>
                          <a:ea typeface="Times New Roman"/>
                          <a:cs typeface="Times New Roman"/>
                        </a:rPr>
                        <a:t>150-250 </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17851">
                <a:tc>
                  <a:txBody>
                    <a:bodyPr/>
                    <a:lstStyle/>
                    <a:p>
                      <a:pPr>
                        <a:lnSpc>
                          <a:spcPct val="115000"/>
                        </a:lnSpc>
                        <a:spcAft>
                          <a:spcPts val="0"/>
                        </a:spcAft>
                      </a:pPr>
                      <a:r>
                        <a:rPr lang="en-US" sz="1400" b="1" dirty="0" smtClean="0">
                          <a:latin typeface="+mn-lt"/>
                          <a:ea typeface="Times New Roman"/>
                          <a:cs typeface="Times New Roman"/>
                        </a:rPr>
                        <a:t>Turbidity</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400" b="1" dirty="0" smtClean="0">
                          <a:latin typeface="+mn-lt"/>
                          <a:ea typeface="Times New Roman"/>
                          <a:cs typeface="Times New Roman"/>
                        </a:rPr>
                        <a:t>NTU</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400" dirty="0">
                          <a:latin typeface="+mn-lt"/>
                          <a:ea typeface="Times New Roman"/>
                          <a:cs typeface="Times New Roman"/>
                        </a:rPr>
                        <a:t>40 -100</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400" dirty="0" smtClean="0">
                          <a:latin typeface="+mn-lt"/>
                          <a:ea typeface="Times New Roman"/>
                          <a:cs typeface="Times New Roman"/>
                        </a:rPr>
                        <a:t>&lt; 10</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400" dirty="0" smtClean="0">
                          <a:latin typeface="+mn-lt"/>
                          <a:ea typeface="Times New Roman"/>
                          <a:cs typeface="Times New Roman"/>
                        </a:rPr>
                        <a:t>&lt; 1</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17851">
                <a:tc>
                  <a:txBody>
                    <a:bodyPr/>
                    <a:lstStyle/>
                    <a:p>
                      <a:pPr>
                        <a:lnSpc>
                          <a:spcPct val="115000"/>
                        </a:lnSpc>
                        <a:spcAft>
                          <a:spcPts val="0"/>
                        </a:spcAft>
                      </a:pPr>
                      <a:r>
                        <a:rPr lang="en-US" sz="1400" b="1" dirty="0">
                          <a:latin typeface="+mn-lt"/>
                          <a:ea typeface="Times New Roman"/>
                          <a:cs typeface="Times New Roman"/>
                        </a:rPr>
                        <a:t>Suspended </a:t>
                      </a:r>
                      <a:r>
                        <a:rPr lang="en-US" sz="1400" b="1" dirty="0" smtClean="0">
                          <a:latin typeface="+mn-lt"/>
                          <a:ea typeface="Times New Roman"/>
                          <a:cs typeface="Times New Roman"/>
                        </a:rPr>
                        <a:t>solids</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err="1" smtClean="0">
                          <a:latin typeface="+mn-lt"/>
                          <a:ea typeface="Times New Roman"/>
                          <a:cs typeface="Times New Roman"/>
                        </a:rPr>
                        <a:t>ppm</a:t>
                      </a:r>
                      <a:endParaRPr lang="en-IN" sz="1400" dirty="0" smtClean="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400" dirty="0">
                          <a:latin typeface="+mn-lt"/>
                          <a:ea typeface="Times New Roman"/>
                          <a:cs typeface="Times New Roman"/>
                        </a:rPr>
                        <a:t>Up to 700</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400" smtClean="0">
                          <a:latin typeface="+mn-lt"/>
                          <a:ea typeface="Times New Roman"/>
                          <a:cs typeface="Times New Roman"/>
                        </a:rPr>
                        <a:t>&lt; 50</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400" dirty="0" smtClean="0">
                          <a:latin typeface="+mn-lt"/>
                          <a:ea typeface="Times New Roman"/>
                          <a:cs typeface="Times New Roman"/>
                        </a:rPr>
                        <a:t>&lt; 1</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17851">
                <a:tc>
                  <a:txBody>
                    <a:bodyPr/>
                    <a:lstStyle/>
                    <a:p>
                      <a:pPr>
                        <a:lnSpc>
                          <a:spcPct val="115000"/>
                        </a:lnSpc>
                        <a:spcAft>
                          <a:spcPts val="0"/>
                        </a:spcAft>
                      </a:pPr>
                      <a:r>
                        <a:rPr lang="en-US" sz="1400" b="1" dirty="0">
                          <a:latin typeface="+mn-lt"/>
                          <a:ea typeface="Times New Roman"/>
                          <a:cs typeface="Times New Roman"/>
                        </a:rPr>
                        <a:t>COD </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400" b="1" dirty="0" err="1" smtClean="0">
                          <a:latin typeface="+mn-lt"/>
                          <a:ea typeface="Times New Roman"/>
                          <a:cs typeface="Times New Roman"/>
                        </a:rPr>
                        <a:t>ppm</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400" dirty="0">
                          <a:latin typeface="+mn-lt"/>
                          <a:ea typeface="Times New Roman"/>
                          <a:cs typeface="Times New Roman"/>
                        </a:rPr>
                        <a:t>Up to 500</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IN" sz="1400" dirty="0" smtClean="0">
                          <a:latin typeface="+mn-lt"/>
                          <a:ea typeface="Times New Roman"/>
                          <a:cs typeface="Times New Roman"/>
                        </a:rPr>
                        <a:t>&lt; 100</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IN" sz="1400" dirty="0" smtClean="0">
                          <a:latin typeface="+mn-lt"/>
                          <a:ea typeface="Times New Roman"/>
                          <a:cs typeface="Times New Roman"/>
                        </a:rPr>
                        <a:t>&lt; 10</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17851">
                <a:tc>
                  <a:txBody>
                    <a:bodyPr/>
                    <a:lstStyle/>
                    <a:p>
                      <a:pPr>
                        <a:lnSpc>
                          <a:spcPct val="115000"/>
                        </a:lnSpc>
                        <a:spcAft>
                          <a:spcPts val="0"/>
                        </a:spcAft>
                      </a:pPr>
                      <a:r>
                        <a:rPr lang="en-US" sz="1400" b="1" dirty="0">
                          <a:latin typeface="+mn-lt"/>
                          <a:ea typeface="Times New Roman"/>
                          <a:cs typeface="Times New Roman"/>
                        </a:rPr>
                        <a:t>BOD </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400" b="1" dirty="0" err="1" smtClean="0">
                          <a:latin typeface="+mn-lt"/>
                          <a:ea typeface="Times New Roman"/>
                          <a:cs typeface="Times New Roman"/>
                        </a:rPr>
                        <a:t>ppm</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400" dirty="0">
                          <a:latin typeface="+mn-lt"/>
                          <a:ea typeface="Times New Roman"/>
                          <a:cs typeface="Times New Roman"/>
                        </a:rPr>
                        <a:t>Up to 250 </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400" dirty="0" smtClean="0">
                          <a:latin typeface="+mn-lt"/>
                          <a:ea typeface="Times New Roman"/>
                          <a:cs typeface="Times New Roman"/>
                        </a:rPr>
                        <a:t>&lt;</a:t>
                      </a:r>
                      <a:r>
                        <a:rPr lang="en-US" sz="1400" baseline="0" dirty="0" smtClean="0">
                          <a:latin typeface="+mn-lt"/>
                          <a:ea typeface="Times New Roman"/>
                          <a:cs typeface="Times New Roman"/>
                        </a:rPr>
                        <a:t> 30</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400" dirty="0" smtClean="0">
                          <a:latin typeface="+mn-lt"/>
                          <a:ea typeface="Times New Roman"/>
                          <a:cs typeface="Times New Roman"/>
                        </a:rPr>
                        <a:t>&lt;</a:t>
                      </a:r>
                      <a:r>
                        <a:rPr lang="en-US" sz="1400" baseline="0" dirty="0" smtClean="0">
                          <a:latin typeface="+mn-lt"/>
                          <a:ea typeface="Times New Roman"/>
                          <a:cs typeface="Times New Roman"/>
                        </a:rPr>
                        <a:t> 2</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17851">
                <a:tc>
                  <a:txBody>
                    <a:bodyPr/>
                    <a:lstStyle/>
                    <a:p>
                      <a:pPr>
                        <a:lnSpc>
                          <a:spcPct val="115000"/>
                        </a:lnSpc>
                        <a:spcAft>
                          <a:spcPts val="0"/>
                        </a:spcAft>
                      </a:pPr>
                      <a:r>
                        <a:rPr lang="en-US" sz="1400" b="1" dirty="0" smtClean="0">
                          <a:latin typeface="+mn-lt"/>
                          <a:ea typeface="Times New Roman"/>
                          <a:cs typeface="Times New Roman"/>
                        </a:rPr>
                        <a:t>DO</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400" b="1" dirty="0" err="1" smtClean="0">
                          <a:latin typeface="+mn-lt"/>
                          <a:ea typeface="Times New Roman"/>
                          <a:cs typeface="Times New Roman"/>
                        </a:rPr>
                        <a:t>ppm</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400" dirty="0">
                          <a:latin typeface="+mn-lt"/>
                          <a:ea typeface="Times New Roman"/>
                          <a:cs typeface="Times New Roman"/>
                        </a:rPr>
                        <a:t>NIL</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400" dirty="0" smtClean="0">
                          <a:latin typeface="+mn-lt"/>
                          <a:ea typeface="Times New Roman"/>
                          <a:cs typeface="Times New Roman"/>
                        </a:rPr>
                        <a:t>2 </a:t>
                      </a:r>
                      <a:r>
                        <a:rPr lang="en-US" sz="1400" dirty="0">
                          <a:latin typeface="+mn-lt"/>
                          <a:ea typeface="Times New Roman"/>
                          <a:cs typeface="Times New Roman"/>
                        </a:rPr>
                        <a:t>– </a:t>
                      </a:r>
                      <a:r>
                        <a:rPr lang="en-US" sz="1400" dirty="0" smtClean="0">
                          <a:latin typeface="+mn-lt"/>
                          <a:ea typeface="Times New Roman"/>
                          <a:cs typeface="Times New Roman"/>
                        </a:rPr>
                        <a:t>3.5</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400" dirty="0" smtClean="0">
                          <a:latin typeface="+mn-lt"/>
                          <a:ea typeface="Times New Roman"/>
                          <a:cs typeface="Times New Roman"/>
                        </a:rPr>
                        <a:t>2 – 3.5</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17851">
                <a:tc>
                  <a:txBody>
                    <a:bodyPr/>
                    <a:lstStyle/>
                    <a:p>
                      <a:pPr>
                        <a:lnSpc>
                          <a:spcPct val="115000"/>
                        </a:lnSpc>
                        <a:spcAft>
                          <a:spcPts val="0"/>
                        </a:spcAft>
                      </a:pPr>
                      <a:r>
                        <a:rPr lang="en-US" sz="1400" b="1" dirty="0" err="1">
                          <a:latin typeface="+mn-lt"/>
                          <a:ea typeface="Times New Roman"/>
                          <a:cs typeface="Times New Roman"/>
                        </a:rPr>
                        <a:t>Colour</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400" dirty="0">
                          <a:latin typeface="+mn-lt"/>
                          <a:ea typeface="Times New Roman"/>
                          <a:cs typeface="Times New Roman"/>
                        </a:rPr>
                        <a:t>Dark Grey</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400" dirty="0" smtClean="0">
                          <a:latin typeface="+mn-lt"/>
                          <a:ea typeface="Times New Roman"/>
                          <a:cs typeface="Times New Roman"/>
                        </a:rPr>
                        <a:t>Pale</a:t>
                      </a:r>
                      <a:r>
                        <a:rPr lang="en-US" sz="1400" baseline="0" dirty="0" smtClean="0">
                          <a:latin typeface="+mn-lt"/>
                          <a:ea typeface="Times New Roman"/>
                          <a:cs typeface="Times New Roman"/>
                        </a:rPr>
                        <a:t> Yellow</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n-US" sz="1400" dirty="0" err="1" smtClean="0">
                          <a:latin typeface="+mn-lt"/>
                          <a:ea typeface="Times New Roman"/>
                          <a:cs typeface="Times New Roman"/>
                        </a:rPr>
                        <a:t>Colourless</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417851">
                <a:tc>
                  <a:txBody>
                    <a:bodyPr/>
                    <a:lstStyle/>
                    <a:p>
                      <a:pPr>
                        <a:lnSpc>
                          <a:spcPct val="115000"/>
                        </a:lnSpc>
                        <a:spcAft>
                          <a:spcPts val="0"/>
                        </a:spcAft>
                      </a:pPr>
                      <a:r>
                        <a:rPr lang="en-US" sz="1400" b="1" dirty="0" err="1">
                          <a:latin typeface="+mn-lt"/>
                          <a:ea typeface="Times New Roman"/>
                          <a:cs typeface="Times New Roman"/>
                        </a:rPr>
                        <a:t>Odour</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400" dirty="0">
                          <a:latin typeface="+mn-lt"/>
                          <a:ea typeface="Times New Roman"/>
                          <a:cs typeface="Times New Roman"/>
                        </a:rPr>
                        <a:t>Strong</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400" dirty="0" err="1">
                          <a:latin typeface="+mn-lt"/>
                          <a:ea typeface="Times New Roman"/>
                          <a:cs typeface="Times New Roman"/>
                        </a:rPr>
                        <a:t>Odourless</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400" dirty="0" err="1">
                          <a:latin typeface="+mn-lt"/>
                          <a:ea typeface="Times New Roman"/>
                          <a:cs typeface="Times New Roman"/>
                        </a:rPr>
                        <a:t>Odourless</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23184">
                <a:tc>
                  <a:txBody>
                    <a:bodyPr/>
                    <a:lstStyle/>
                    <a:p>
                      <a:pPr>
                        <a:lnSpc>
                          <a:spcPct val="115000"/>
                        </a:lnSpc>
                        <a:spcAft>
                          <a:spcPts val="0"/>
                        </a:spcAft>
                      </a:pPr>
                      <a:r>
                        <a:rPr lang="en-US" sz="1400" b="1" dirty="0" smtClean="0">
                          <a:latin typeface="+mn-lt"/>
                          <a:ea typeface="Times New Roman"/>
                          <a:cs typeface="Times New Roman"/>
                        </a:rPr>
                        <a:t>Survival of Aquatic organisms</a:t>
                      </a:r>
                      <a:endParaRPr lang="en-IN" sz="1400" b="1"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400" dirty="0" smtClean="0">
                          <a:latin typeface="+mn-lt"/>
                          <a:ea typeface="Times New Roman"/>
                          <a:cs typeface="Times New Roman"/>
                        </a:rPr>
                        <a:t>NIL</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400" dirty="0" smtClean="0">
                          <a:latin typeface="+mn-lt"/>
                          <a:ea typeface="Times New Roman"/>
                          <a:cs typeface="Times New Roman"/>
                        </a:rPr>
                        <a:t>Fish, Frogs, </a:t>
                      </a:r>
                      <a:r>
                        <a:rPr lang="en-US" sz="1400" dirty="0" err="1" smtClean="0">
                          <a:latin typeface="+mn-lt"/>
                          <a:ea typeface="Times New Roman"/>
                          <a:cs typeface="Times New Roman"/>
                        </a:rPr>
                        <a:t>Tortiose</a:t>
                      </a:r>
                      <a:r>
                        <a:rPr lang="en-US" sz="1400" baseline="0" dirty="0" smtClean="0">
                          <a:latin typeface="+mn-lt"/>
                          <a:ea typeface="Times New Roman"/>
                          <a:cs typeface="Times New Roman"/>
                        </a:rPr>
                        <a:t> can survive</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1400" dirty="0" smtClean="0">
                          <a:latin typeface="+mn-lt"/>
                          <a:ea typeface="Times New Roman"/>
                          <a:cs typeface="Times New Roman"/>
                        </a:rPr>
                        <a:t>Fish,</a:t>
                      </a:r>
                      <a:r>
                        <a:rPr lang="en-US" sz="1400" baseline="0" dirty="0" smtClean="0">
                          <a:latin typeface="+mn-lt"/>
                          <a:ea typeface="Times New Roman"/>
                          <a:cs typeface="Times New Roman"/>
                        </a:rPr>
                        <a:t> Frogs, </a:t>
                      </a:r>
                      <a:r>
                        <a:rPr lang="en-US" sz="1400" dirty="0" smtClean="0">
                          <a:latin typeface="+mn-lt"/>
                          <a:ea typeface="Times New Roman"/>
                          <a:cs typeface="Times New Roman"/>
                        </a:rPr>
                        <a:t> </a:t>
                      </a:r>
                      <a:r>
                        <a:rPr lang="en-US" sz="1400" dirty="0" err="1" smtClean="0">
                          <a:latin typeface="+mn-lt"/>
                          <a:ea typeface="Times New Roman"/>
                          <a:cs typeface="Times New Roman"/>
                        </a:rPr>
                        <a:t>Tortiose</a:t>
                      </a:r>
                      <a:r>
                        <a:rPr lang="en-US" sz="1400" baseline="0" dirty="0" smtClean="0">
                          <a:latin typeface="+mn-lt"/>
                          <a:ea typeface="Times New Roman"/>
                          <a:cs typeface="Times New Roman"/>
                        </a:rPr>
                        <a:t> can survive</a:t>
                      </a:r>
                      <a:endParaRPr lang="en-IN" sz="1400" dirty="0">
                        <a:latin typeface="+mn-lt"/>
                        <a:ea typeface="Times New Roman"/>
                        <a:cs typeface="Times New Roman"/>
                      </a:endParaRPr>
                    </a:p>
                  </a:txBody>
                  <a:tcPr marL="68583" marR="6858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12377" name="Rectangle 1"/>
          <p:cNvSpPr>
            <a:spLocks noChangeArrowheads="1"/>
          </p:cNvSpPr>
          <p:nvPr/>
        </p:nvSpPr>
        <p:spPr bwMode="auto">
          <a:xfrm>
            <a:off x="381000" y="0"/>
            <a:ext cx="5715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n-US" altLang="en-US" sz="2400" b="1" u="sng" dirty="0">
                <a:solidFill>
                  <a:srgbClr val="00B0F0"/>
                </a:solidFill>
                <a:latin typeface="Calibri" pitchFamily="34" charset="0"/>
              </a:rPr>
              <a:t>INLET &amp; OUTLET WATER CHARACTERISTICS</a:t>
            </a:r>
          </a:p>
          <a:p>
            <a:endParaRPr lang="en-US" altLang="en-US" u="sng" dirty="0">
              <a:solidFill>
                <a:srgbClr val="00B0F0"/>
              </a:solidFill>
              <a:ea typeface="Calibri" pitchFamily="34" charset="0"/>
              <a:cs typeface="Times New Roman" pitchFamily="18" charset="0"/>
            </a:endParaRPr>
          </a:p>
        </p:txBody>
      </p:sp>
    </p:spTree>
    <p:extLst>
      <p:ext uri="{BB962C8B-B14F-4D97-AF65-F5344CB8AC3E}">
        <p14:creationId xmlns:p14="http://schemas.microsoft.com/office/powerpoint/2010/main" val="7021743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685800"/>
            <a:ext cx="6019800" cy="369332"/>
          </a:xfrm>
          <a:prstGeom prst="rect">
            <a:avLst/>
          </a:prstGeom>
          <a:noFill/>
        </p:spPr>
        <p:txBody>
          <a:bodyPr wrap="square" rtlCol="0">
            <a:spAutoFit/>
          </a:bodyPr>
          <a:lstStyle/>
          <a:p>
            <a:endParaRPr lang="en-US" dirty="0"/>
          </a:p>
        </p:txBody>
      </p:sp>
      <p:pic>
        <p:nvPicPr>
          <p:cNvPr id="2050" name="Picture 2" descr="https://upload.wikimedia.org/wikipedia/commons/thumb/9/9a/NEWater.jpg/200px-NEWater.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1410" y="870466"/>
            <a:ext cx="2639190" cy="43111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990600"/>
            <a:ext cx="3810000" cy="533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800" b="1" u="sng" dirty="0" err="1" smtClean="0">
                <a:solidFill>
                  <a:srgbClr val="00B050"/>
                </a:solidFill>
              </a:rPr>
              <a:t>NeWater</a:t>
            </a:r>
            <a:r>
              <a:rPr lang="en-IN" sz="2800" b="1" u="sng" dirty="0" smtClean="0">
                <a:solidFill>
                  <a:srgbClr val="00B050"/>
                </a:solidFill>
              </a:rPr>
              <a:t> </a:t>
            </a:r>
            <a:r>
              <a:rPr lang="en-IN" sz="2800" b="1" u="sng" dirty="0" smtClean="0">
                <a:solidFill>
                  <a:srgbClr val="00B050"/>
                </a:solidFill>
              </a:rPr>
              <a:t>Singapore </a:t>
            </a:r>
          </a:p>
          <a:p>
            <a:endParaRPr lang="en-IN" dirty="0">
              <a:solidFill>
                <a:srgbClr val="00B050"/>
              </a:solidFill>
            </a:endParaRPr>
          </a:p>
          <a:p>
            <a:r>
              <a:rPr lang="en-IN" dirty="0" err="1" smtClean="0">
                <a:solidFill>
                  <a:srgbClr val="00B050"/>
                </a:solidFill>
              </a:rPr>
              <a:t>NEWater</a:t>
            </a:r>
            <a:r>
              <a:rPr lang="en-IN" dirty="0" smtClean="0">
                <a:solidFill>
                  <a:srgbClr val="00B050"/>
                </a:solidFill>
              </a:rPr>
              <a:t> </a:t>
            </a:r>
            <a:r>
              <a:rPr lang="en-IN" dirty="0">
                <a:solidFill>
                  <a:srgbClr val="00B050"/>
                </a:solidFill>
              </a:rPr>
              <a:t>is the brand name given to reclaimed water produced by Singapore's Public Utilities Board. More specifically, it is treated wastewater (sewage) that has been purified using dual-membrane </a:t>
            </a:r>
            <a:r>
              <a:rPr lang="en-IN" dirty="0" smtClean="0">
                <a:solidFill>
                  <a:srgbClr val="00B050"/>
                </a:solidFill>
              </a:rPr>
              <a:t> and </a:t>
            </a:r>
            <a:r>
              <a:rPr lang="en-IN" dirty="0">
                <a:solidFill>
                  <a:srgbClr val="00B050"/>
                </a:solidFill>
              </a:rPr>
              <a:t>ultraviolet technologies, in addition to conventional water treatment </a:t>
            </a:r>
            <a:r>
              <a:rPr lang="en-IN" dirty="0" smtClean="0">
                <a:solidFill>
                  <a:srgbClr val="00B050"/>
                </a:solidFill>
              </a:rPr>
              <a:t>processes.</a:t>
            </a:r>
          </a:p>
          <a:p>
            <a:r>
              <a:rPr lang="en-IN" dirty="0" err="1" smtClean="0">
                <a:solidFill>
                  <a:srgbClr val="00B050"/>
                </a:solidFill>
              </a:rPr>
              <a:t>neWater</a:t>
            </a:r>
            <a:r>
              <a:rPr lang="en-IN" dirty="0" smtClean="0">
                <a:solidFill>
                  <a:srgbClr val="00B050"/>
                </a:solidFill>
              </a:rPr>
              <a:t> meets 45 % of Singapore’s drinking water </a:t>
            </a:r>
            <a:endParaRPr lang="en-US" dirty="0" smtClean="0">
              <a:solidFill>
                <a:srgbClr val="00B050"/>
              </a:solidFill>
            </a:endParaRPr>
          </a:p>
          <a:p>
            <a:endParaRPr lang="en-US" dirty="0">
              <a:solidFill>
                <a:srgbClr val="00B050"/>
              </a:solidFill>
            </a:endParaRPr>
          </a:p>
        </p:txBody>
      </p:sp>
      <p:pic>
        <p:nvPicPr>
          <p:cNvPr id="6" name="Picture 3" descr="C:\Users\Krishna\Pictures\Logo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5793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00200" y="457200"/>
            <a:ext cx="5360442" cy="461665"/>
          </a:xfrm>
          <a:prstGeom prst="rect">
            <a:avLst/>
          </a:prstGeom>
          <a:noFill/>
        </p:spPr>
        <p:txBody>
          <a:bodyPr wrap="none" rtlCol="0">
            <a:spAutoFit/>
          </a:bodyPr>
          <a:lstStyle/>
          <a:p>
            <a:r>
              <a:rPr lang="en-US" sz="2400" dirty="0" smtClean="0">
                <a:solidFill>
                  <a:schemeClr val="tx2">
                    <a:lumMod val="60000"/>
                    <a:lumOff val="40000"/>
                  </a:schemeClr>
                </a:solidFill>
              </a:rPr>
              <a:t>WATER RECYCLING AROUND THE WORLD</a:t>
            </a:r>
            <a:r>
              <a:rPr lang="en-US" dirty="0" smtClean="0"/>
              <a:t> </a:t>
            </a:r>
            <a:endParaRPr lang="en-US" dirty="0"/>
          </a:p>
        </p:txBody>
      </p:sp>
    </p:spTree>
    <p:extLst>
      <p:ext uri="{BB962C8B-B14F-4D97-AF65-F5344CB8AC3E}">
        <p14:creationId xmlns:p14="http://schemas.microsoft.com/office/powerpoint/2010/main" val="32417704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304800"/>
            <a:ext cx="6909520" cy="461665"/>
          </a:xfrm>
          <a:prstGeom prst="rect">
            <a:avLst/>
          </a:prstGeom>
        </p:spPr>
        <p:txBody>
          <a:bodyPr wrap="none">
            <a:spAutoFit/>
          </a:bodyPr>
          <a:lstStyle/>
          <a:p>
            <a:r>
              <a:rPr lang="en-IN" sz="2400" b="1" u="sng" dirty="0" smtClean="0">
                <a:solidFill>
                  <a:schemeClr val="accent5"/>
                </a:solidFill>
              </a:rPr>
              <a:t>WATER RECYCLING AROUND THE WORLD AND SPACE</a:t>
            </a:r>
            <a:endParaRPr lang="en-IN" sz="2400" u="sng" dirty="0">
              <a:solidFill>
                <a:schemeClr val="accent5"/>
              </a:solidFill>
            </a:endParaRPr>
          </a:p>
        </p:txBody>
      </p:sp>
      <p:sp>
        <p:nvSpPr>
          <p:cNvPr id="5" name="Rectangle 4"/>
          <p:cNvSpPr/>
          <p:nvPr/>
        </p:nvSpPr>
        <p:spPr>
          <a:xfrm>
            <a:off x="838200" y="954881"/>
            <a:ext cx="7239000" cy="4401205"/>
          </a:xfrm>
          <a:prstGeom prst="rect">
            <a:avLst/>
          </a:prstGeom>
        </p:spPr>
        <p:txBody>
          <a:bodyPr wrap="square">
            <a:spAutoFit/>
          </a:bodyPr>
          <a:lstStyle/>
          <a:p>
            <a:endParaRPr lang="en-IN" sz="2000" dirty="0" smtClean="0"/>
          </a:p>
          <a:p>
            <a:pPr marL="342900" indent="-342900">
              <a:buFont typeface="Arial" pitchFamily="34" charset="0"/>
              <a:buChar char="•"/>
            </a:pPr>
            <a:r>
              <a:rPr lang="en-IN" sz="2000" dirty="0" smtClean="0"/>
              <a:t>Space stations recycle their human waste and convert that into drinking water so that they don’t use the packaged water too much…</a:t>
            </a:r>
            <a:endParaRPr lang="en-IN" sz="2000" dirty="0"/>
          </a:p>
          <a:p>
            <a:pPr marL="342900" indent="-342900">
              <a:buFont typeface="Arial" pitchFamily="34" charset="0"/>
              <a:buChar char="•"/>
            </a:pPr>
            <a:r>
              <a:rPr lang="en-IN" sz="2000" dirty="0" smtClean="0"/>
              <a:t>In Adelaide, Australia, the treated sewage is discharged into the Murray-Darling rivers, which are then used as drinking water sources for the cities downstream</a:t>
            </a:r>
          </a:p>
          <a:p>
            <a:pPr marL="342900" indent="-342900">
              <a:buFont typeface="Arial" pitchFamily="34" charset="0"/>
              <a:buChar char="•"/>
            </a:pPr>
            <a:r>
              <a:rPr lang="en-IN" sz="2000" dirty="0" smtClean="0"/>
              <a:t>The Orange County Water, California treat the raw sewage and use the same for ground water recharging</a:t>
            </a:r>
          </a:p>
          <a:p>
            <a:r>
              <a:rPr lang="en-IN" sz="2000" dirty="0" smtClean="0"/>
              <a:t> </a:t>
            </a:r>
          </a:p>
          <a:p>
            <a:r>
              <a:rPr lang="en-IN" sz="2000" dirty="0" smtClean="0"/>
              <a:t> </a:t>
            </a:r>
          </a:p>
          <a:p>
            <a:endParaRPr lang="en-IN" sz="2000" dirty="0" smtClean="0"/>
          </a:p>
          <a:p>
            <a:endParaRPr lang="en-IN" sz="2000" dirty="0" smtClean="0"/>
          </a:p>
          <a:p>
            <a:endParaRPr lang="en-IN" sz="2000" dirty="0"/>
          </a:p>
        </p:txBody>
      </p:sp>
      <p:pic>
        <p:nvPicPr>
          <p:cNvPr id="6" name="Picture 3" descr="C:\Users\Krishna\Pictures\Log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6428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228600"/>
            <a:ext cx="4572000" cy="923330"/>
          </a:xfrm>
          <a:prstGeom prst="rect">
            <a:avLst/>
          </a:prstGeom>
        </p:spPr>
        <p:txBody>
          <a:bodyPr>
            <a:spAutoFit/>
          </a:bodyPr>
          <a:lstStyle/>
          <a:p>
            <a:r>
              <a:rPr lang="en-IN" b="1" u="sng" dirty="0" smtClean="0">
                <a:solidFill>
                  <a:schemeClr val="accent5"/>
                </a:solidFill>
              </a:rPr>
              <a:t>ABSOLUTE WATER KESHOPUR PLANT INAUGURATED BY DELHI C.M. MR. KEJRIWAL ON JULY 09, 2015</a:t>
            </a:r>
            <a:endParaRPr lang="en-IN" u="sng" dirty="0">
              <a:solidFill>
                <a:schemeClr val="accent5"/>
              </a:solidFill>
            </a:endParaRPr>
          </a:p>
        </p:txBody>
      </p:sp>
      <p:pic>
        <p:nvPicPr>
          <p:cNvPr id="5122" name="Picture 2"/>
          <p:cNvPicPr>
            <a:picLocks noChangeAspect="1" noChangeArrowheads="1"/>
          </p:cNvPicPr>
          <p:nvPr/>
        </p:nvPicPr>
        <p:blipFill>
          <a:blip r:embed="rId2"/>
          <a:srcRect/>
          <a:stretch>
            <a:fillRect/>
          </a:stretch>
        </p:blipFill>
        <p:spPr bwMode="auto">
          <a:xfrm>
            <a:off x="457200" y="1219200"/>
            <a:ext cx="5734050" cy="28194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3886200" y="4086225"/>
            <a:ext cx="4724400" cy="2695575"/>
          </a:xfrm>
          <a:prstGeom prst="rect">
            <a:avLst/>
          </a:prstGeom>
          <a:noFill/>
          <a:ln w="9525">
            <a:noFill/>
            <a:miter lim="800000"/>
            <a:headEnd/>
            <a:tailEnd/>
          </a:ln>
          <a:effectLst/>
        </p:spPr>
      </p:pic>
      <p:pic>
        <p:nvPicPr>
          <p:cNvPr id="7" name="Picture 3" descr="C:\Users\Krishna\Pictures\Logo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6428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0093" y="147935"/>
            <a:ext cx="3883307" cy="461665"/>
          </a:xfrm>
          <a:prstGeom prst="rect">
            <a:avLst/>
          </a:prstGeom>
        </p:spPr>
        <p:txBody>
          <a:bodyPr wrap="none">
            <a:spAutoFit/>
          </a:bodyPr>
          <a:lstStyle/>
          <a:p>
            <a:r>
              <a:rPr lang="en-IN" sz="2400" b="1" u="sng" dirty="0" smtClean="0">
                <a:solidFill>
                  <a:schemeClr val="accent5"/>
                </a:solidFill>
              </a:rPr>
              <a:t>ABSOLUTE WATER :IN MEDIA</a:t>
            </a:r>
            <a:endParaRPr lang="en-IN" sz="2400" u="sng" dirty="0">
              <a:solidFill>
                <a:schemeClr val="accent5"/>
              </a:solidFill>
            </a:endParaRPr>
          </a:p>
        </p:txBody>
      </p:sp>
      <p:pic>
        <p:nvPicPr>
          <p:cNvPr id="6146" name="Picture 2"/>
          <p:cNvPicPr>
            <a:picLocks noChangeAspect="1" noChangeArrowheads="1"/>
          </p:cNvPicPr>
          <p:nvPr/>
        </p:nvPicPr>
        <p:blipFill>
          <a:blip r:embed="rId3"/>
          <a:srcRect/>
          <a:stretch>
            <a:fillRect/>
          </a:stretch>
        </p:blipFill>
        <p:spPr bwMode="auto">
          <a:xfrm>
            <a:off x="228600" y="685800"/>
            <a:ext cx="4648200" cy="54864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a:srcRect/>
          <a:stretch>
            <a:fillRect/>
          </a:stretch>
        </p:blipFill>
        <p:spPr bwMode="auto">
          <a:xfrm>
            <a:off x="4648200" y="304801"/>
            <a:ext cx="3886200" cy="56387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76200"/>
            <a:ext cx="3883307" cy="461665"/>
          </a:xfrm>
          <a:prstGeom prst="rect">
            <a:avLst/>
          </a:prstGeom>
        </p:spPr>
        <p:txBody>
          <a:bodyPr wrap="none">
            <a:spAutoFit/>
          </a:bodyPr>
          <a:lstStyle/>
          <a:p>
            <a:r>
              <a:rPr lang="en-IN" sz="2400" b="1" u="sng" dirty="0" smtClean="0">
                <a:solidFill>
                  <a:schemeClr val="accent5"/>
                </a:solidFill>
              </a:rPr>
              <a:t>ABSOLUTE WATER :IN MEDIA</a:t>
            </a:r>
            <a:endParaRPr lang="en-IN" sz="2400" u="sng" dirty="0">
              <a:solidFill>
                <a:schemeClr val="accent5"/>
              </a:solidFill>
            </a:endParaRPr>
          </a:p>
        </p:txBody>
      </p:sp>
      <p:pic>
        <p:nvPicPr>
          <p:cNvPr id="7170" name="Picture 2"/>
          <p:cNvPicPr>
            <a:picLocks noChangeAspect="1" noChangeArrowheads="1"/>
          </p:cNvPicPr>
          <p:nvPr/>
        </p:nvPicPr>
        <p:blipFill>
          <a:blip r:embed="rId2"/>
          <a:srcRect/>
          <a:stretch>
            <a:fillRect/>
          </a:stretch>
        </p:blipFill>
        <p:spPr bwMode="auto">
          <a:xfrm>
            <a:off x="0" y="533400"/>
            <a:ext cx="4724400" cy="27432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0" y="3276600"/>
            <a:ext cx="4724400" cy="2971800"/>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4724400" y="457200"/>
            <a:ext cx="4419600" cy="5791200"/>
          </a:xfrm>
          <a:prstGeom prst="rect">
            <a:avLst/>
          </a:prstGeom>
          <a:noFill/>
          <a:ln w="9525">
            <a:noFill/>
            <a:miter lim="800000"/>
            <a:headEnd/>
            <a:tailEnd/>
          </a:ln>
          <a:effectLst/>
        </p:spPr>
      </p:pic>
      <p:pic>
        <p:nvPicPr>
          <p:cNvPr id="8" name="Picture 3" descr="C:\Users\Krishna\Pictures\Logo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6428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70783"/>
            <a:ext cx="5943600" cy="6093976"/>
          </a:xfrm>
          <a:prstGeom prst="rect">
            <a:avLst/>
          </a:prstGeom>
        </p:spPr>
        <p:txBody>
          <a:bodyPr wrap="square">
            <a:spAutoFit/>
          </a:bodyPr>
          <a:lstStyle/>
          <a:p>
            <a:r>
              <a:rPr lang="en-IN" sz="2400" b="1" u="sng" dirty="0" smtClean="0">
                <a:solidFill>
                  <a:schemeClr val="accent5"/>
                </a:solidFill>
              </a:rPr>
              <a:t>PLANT VISITED AND APPRECIATED BY :</a:t>
            </a:r>
          </a:p>
          <a:p>
            <a:endParaRPr lang="en-IN" sz="1600" dirty="0" smtClean="0"/>
          </a:p>
          <a:p>
            <a:r>
              <a:rPr lang="en-IN" sz="1400" dirty="0" smtClean="0"/>
              <a:t>•</a:t>
            </a:r>
            <a:r>
              <a:rPr lang="en-IN" sz="1400" b="1" dirty="0" smtClean="0"/>
              <a:t>DR. A.K. AKOLKAR</a:t>
            </a:r>
          </a:p>
          <a:p>
            <a:r>
              <a:rPr lang="en-IN" sz="1400" dirty="0" smtClean="0"/>
              <a:t>MEMBER SECRETARY</a:t>
            </a:r>
          </a:p>
          <a:p>
            <a:r>
              <a:rPr lang="en-IN" sz="1400" dirty="0" smtClean="0"/>
              <a:t>CENTRAL POLLUTION CONTROL BOARD</a:t>
            </a:r>
          </a:p>
          <a:p>
            <a:endParaRPr lang="en-IN" sz="1400" dirty="0" smtClean="0"/>
          </a:p>
          <a:p>
            <a:r>
              <a:rPr lang="en-IN" sz="1400" dirty="0" smtClean="0"/>
              <a:t>•</a:t>
            </a:r>
            <a:r>
              <a:rPr lang="en-IN" sz="1400" b="1" dirty="0" smtClean="0"/>
              <a:t>DR. SUNEEL DAVE</a:t>
            </a:r>
          </a:p>
          <a:p>
            <a:r>
              <a:rPr lang="en-IN" sz="1400" dirty="0" smtClean="0"/>
              <a:t>NATIONAL MISSION OF CLEAN GANGA</a:t>
            </a:r>
          </a:p>
          <a:p>
            <a:endParaRPr lang="en-IN" sz="1400" dirty="0" smtClean="0"/>
          </a:p>
          <a:p>
            <a:r>
              <a:rPr lang="en-IN" sz="1400" dirty="0" smtClean="0"/>
              <a:t>•</a:t>
            </a:r>
            <a:r>
              <a:rPr lang="en-IN" sz="1400" b="1" dirty="0" smtClean="0"/>
              <a:t>DR. ABSAR AHMAD KAZMI</a:t>
            </a:r>
          </a:p>
          <a:p>
            <a:r>
              <a:rPr lang="en-IN" sz="1400" dirty="0" smtClean="0"/>
              <a:t>PROFESSOR , IIT ROORKEE</a:t>
            </a:r>
          </a:p>
          <a:p>
            <a:r>
              <a:rPr lang="en-IN" sz="1400" dirty="0" smtClean="0"/>
              <a:t>ON BEHALF OF NGT</a:t>
            </a:r>
          </a:p>
          <a:p>
            <a:endParaRPr lang="en-IN" sz="1400" dirty="0" smtClean="0"/>
          </a:p>
          <a:p>
            <a:r>
              <a:rPr lang="en-IN" sz="1400" dirty="0" smtClean="0"/>
              <a:t>•</a:t>
            </a:r>
            <a:r>
              <a:rPr lang="en-IN" sz="1400" b="1" dirty="0" smtClean="0"/>
              <a:t>DR. VINOD TARE</a:t>
            </a:r>
          </a:p>
          <a:p>
            <a:r>
              <a:rPr lang="en-IN" sz="1400" dirty="0" smtClean="0"/>
              <a:t>PROFESSOR , IIT KANPUR</a:t>
            </a:r>
          </a:p>
          <a:p>
            <a:endParaRPr lang="en-IN" sz="1400" dirty="0" smtClean="0"/>
          </a:p>
          <a:p>
            <a:r>
              <a:rPr lang="en-IN" sz="1400" dirty="0" smtClean="0"/>
              <a:t>•</a:t>
            </a:r>
            <a:r>
              <a:rPr lang="en-IN" sz="1400" b="1" dirty="0" smtClean="0"/>
              <a:t>SHRI MANOJ MISHRA</a:t>
            </a:r>
          </a:p>
          <a:p>
            <a:r>
              <a:rPr lang="en-IN" sz="1400" dirty="0" smtClean="0"/>
              <a:t>CONVENER</a:t>
            </a:r>
          </a:p>
          <a:p>
            <a:r>
              <a:rPr lang="en-IN" sz="1400" dirty="0" smtClean="0"/>
              <a:t>YAMUNA JIYE ABHIYAN</a:t>
            </a:r>
          </a:p>
          <a:p>
            <a:endParaRPr lang="en-IN" sz="1400" dirty="0" smtClean="0"/>
          </a:p>
          <a:p>
            <a:r>
              <a:rPr lang="en-IN" sz="1400" dirty="0" smtClean="0"/>
              <a:t>•T</a:t>
            </a:r>
            <a:r>
              <a:rPr lang="en-IN" sz="1400" b="1" dirty="0" smtClean="0"/>
              <a:t>EAM FROM CENTRE FOR SCIENCE AND ENVIRONMENT</a:t>
            </a:r>
          </a:p>
          <a:p>
            <a:endParaRPr lang="en-IN" sz="1400" dirty="0" smtClean="0"/>
          </a:p>
          <a:p>
            <a:r>
              <a:rPr lang="en-IN" sz="1400" dirty="0" smtClean="0"/>
              <a:t>•</a:t>
            </a:r>
            <a:r>
              <a:rPr lang="en-IN" sz="1400" b="1" dirty="0" smtClean="0"/>
              <a:t>SHRI ARVIND KEJRIWAL</a:t>
            </a:r>
            <a:r>
              <a:rPr lang="en-IN" sz="1400" dirty="0" smtClean="0"/>
              <a:t>, CHIEF MINISTER , DELHI</a:t>
            </a:r>
          </a:p>
          <a:p>
            <a:endParaRPr lang="en-IN" sz="1400" dirty="0" smtClean="0"/>
          </a:p>
          <a:p>
            <a:r>
              <a:rPr lang="en-IN" sz="1400" dirty="0" smtClean="0"/>
              <a:t>•</a:t>
            </a:r>
            <a:r>
              <a:rPr lang="en-IN" sz="1400" b="1" dirty="0" smtClean="0"/>
              <a:t>SHRI KAPIL MISHRA</a:t>
            </a:r>
          </a:p>
          <a:p>
            <a:r>
              <a:rPr lang="en-IN" sz="1400" dirty="0" smtClean="0"/>
              <a:t>CHAIRMAN DJB, WATER MINISTER, DELHI</a:t>
            </a:r>
          </a:p>
          <a:p>
            <a:r>
              <a:rPr lang="en-IN" sz="1400" b="1" dirty="0" smtClean="0"/>
              <a:t>and </a:t>
            </a:r>
            <a:r>
              <a:rPr lang="en-IN" sz="1600" b="1" dirty="0" smtClean="0"/>
              <a:t>many more</a:t>
            </a:r>
            <a:r>
              <a:rPr lang="en-IN" sz="1400" b="1" dirty="0" smtClean="0"/>
              <a:t> </a:t>
            </a:r>
            <a:endParaRPr lang="en-IN" sz="1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4781" y="471100"/>
            <a:ext cx="6864764" cy="584775"/>
          </a:xfrm>
          <a:prstGeom prst="rect">
            <a:avLst/>
          </a:prstGeom>
        </p:spPr>
        <p:txBody>
          <a:bodyPr wrap="none">
            <a:spAutoFit/>
          </a:bodyPr>
          <a:lstStyle/>
          <a:p>
            <a:pPr algn="ctr"/>
            <a:r>
              <a:rPr lang="en-IN" sz="3200" b="1" u="sng" dirty="0" smtClean="0">
                <a:solidFill>
                  <a:schemeClr val="accent5"/>
                </a:solidFill>
              </a:rPr>
              <a:t>RECYCLING WATER : NEED OF THE TIME</a:t>
            </a:r>
            <a:endParaRPr lang="en-IN" sz="3200" u="sng" dirty="0">
              <a:solidFill>
                <a:schemeClr val="accent5"/>
              </a:solidFill>
            </a:endParaRPr>
          </a:p>
        </p:txBody>
      </p:sp>
      <p:sp>
        <p:nvSpPr>
          <p:cNvPr id="4" name="Rectangle 3"/>
          <p:cNvSpPr/>
          <p:nvPr/>
        </p:nvSpPr>
        <p:spPr>
          <a:xfrm>
            <a:off x="523749" y="1600200"/>
            <a:ext cx="7848600" cy="3046988"/>
          </a:xfrm>
          <a:prstGeom prst="rect">
            <a:avLst/>
          </a:prstGeom>
        </p:spPr>
        <p:txBody>
          <a:bodyPr wrap="square">
            <a:spAutoFit/>
          </a:bodyPr>
          <a:lstStyle/>
          <a:p>
            <a:endParaRPr lang="en-IN" sz="2400" dirty="0" smtClean="0">
              <a:solidFill>
                <a:schemeClr val="accent5"/>
              </a:solidFill>
            </a:endParaRPr>
          </a:p>
          <a:p>
            <a:r>
              <a:rPr lang="en-IN" sz="2400" b="1" dirty="0" smtClean="0">
                <a:solidFill>
                  <a:schemeClr val="accent5"/>
                </a:solidFill>
              </a:rPr>
              <a:t>2.5% OF THE EARTH’S WATER IS ONLY FRESH WATER</a:t>
            </a:r>
          </a:p>
          <a:p>
            <a:r>
              <a:rPr lang="en-IN" sz="2400" b="1" dirty="0" smtClean="0">
                <a:solidFill>
                  <a:schemeClr val="accent5"/>
                </a:solidFill>
              </a:rPr>
              <a:t>70% OF THAT IS FROZEN </a:t>
            </a:r>
          </a:p>
          <a:p>
            <a:r>
              <a:rPr lang="en-IN" sz="2400" b="1" dirty="0" smtClean="0">
                <a:solidFill>
                  <a:schemeClr val="accent5"/>
                </a:solidFill>
              </a:rPr>
              <a:t>U.N WARNS OF WATER SCARCITY BY 2030</a:t>
            </a:r>
          </a:p>
          <a:p>
            <a:endParaRPr lang="en-IN" sz="2400" b="1" dirty="0">
              <a:solidFill>
                <a:schemeClr val="accent5"/>
              </a:solidFill>
            </a:endParaRPr>
          </a:p>
          <a:p>
            <a:r>
              <a:rPr lang="en-IN" sz="2400" b="1" dirty="0" smtClean="0">
                <a:solidFill>
                  <a:schemeClr val="accent5"/>
                </a:solidFill>
              </a:rPr>
              <a:t>ZERO HOUR : CAPE TOWN, NOW BANGALORE</a:t>
            </a:r>
          </a:p>
          <a:p>
            <a:endParaRPr lang="en-IN" sz="2400" b="1" dirty="0" smtClean="0">
              <a:solidFill>
                <a:schemeClr val="accent5"/>
              </a:solidFill>
            </a:endParaRPr>
          </a:p>
          <a:p>
            <a:endParaRPr lang="en-IN" sz="2400" b="1" u="sng" dirty="0" smtClean="0">
              <a:solidFill>
                <a:schemeClr val="accent5"/>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838200"/>
            <a:ext cx="8229600" cy="4525963"/>
          </a:xfrm>
        </p:spPr>
        <p:txBody>
          <a:bodyPr>
            <a:normAutofit fontScale="62500" lnSpcReduction="20000"/>
          </a:bodyPr>
          <a:lstStyle/>
          <a:p>
            <a:r>
              <a:rPr lang="en-US" b="1" dirty="0" smtClean="0"/>
              <a:t>DJB</a:t>
            </a:r>
          </a:p>
          <a:p>
            <a:r>
              <a:rPr lang="en-US" b="1" dirty="0" err="1" smtClean="0"/>
              <a:t>Lanxess</a:t>
            </a:r>
            <a:endParaRPr lang="en-US" b="1" dirty="0" smtClean="0"/>
          </a:p>
          <a:p>
            <a:r>
              <a:rPr lang="en-US" b="1" dirty="0" err="1" smtClean="0"/>
              <a:t>Ecoware</a:t>
            </a:r>
            <a:r>
              <a:rPr lang="en-US" b="1" dirty="0" smtClean="0"/>
              <a:t> </a:t>
            </a:r>
          </a:p>
          <a:p>
            <a:r>
              <a:rPr lang="en-US" b="1" dirty="0" err="1" smtClean="0"/>
              <a:t>Saraswati</a:t>
            </a:r>
            <a:r>
              <a:rPr lang="en-US" b="1" dirty="0" smtClean="0"/>
              <a:t> Medical Institute, </a:t>
            </a:r>
            <a:r>
              <a:rPr lang="en-US" b="1" dirty="0" err="1" smtClean="0"/>
              <a:t>Hapur</a:t>
            </a:r>
            <a:endParaRPr lang="en-US" b="1" dirty="0" smtClean="0"/>
          </a:p>
          <a:p>
            <a:r>
              <a:rPr lang="en-US" b="1" dirty="0" smtClean="0"/>
              <a:t>Silver Oaks Engineering College, </a:t>
            </a:r>
            <a:r>
              <a:rPr lang="en-US" b="1" dirty="0" err="1" smtClean="0"/>
              <a:t>Ahemdabad</a:t>
            </a:r>
            <a:endParaRPr lang="en-US" b="1" dirty="0" smtClean="0"/>
          </a:p>
          <a:p>
            <a:r>
              <a:rPr lang="en-US" b="1" dirty="0" smtClean="0"/>
              <a:t>Surya Resort, Allahabad</a:t>
            </a:r>
          </a:p>
          <a:p>
            <a:r>
              <a:rPr lang="en-US" b="1" dirty="0" smtClean="0"/>
              <a:t>ISGEC Heavy Engineering Ltd.</a:t>
            </a:r>
          </a:p>
          <a:p>
            <a:r>
              <a:rPr lang="en-US" b="1" dirty="0" smtClean="0"/>
              <a:t>Guru Nanak Dev Engineering College, Ludhiana</a:t>
            </a:r>
          </a:p>
          <a:p>
            <a:r>
              <a:rPr lang="en-US" b="1" dirty="0" smtClean="0"/>
              <a:t>Chilkur Balaji Temple, Hyderabad</a:t>
            </a:r>
          </a:p>
          <a:p>
            <a:r>
              <a:rPr lang="en-US" b="1" dirty="0" smtClean="0"/>
              <a:t>Nuts and Spices Dairy division, Chennai</a:t>
            </a:r>
          </a:p>
          <a:p>
            <a:r>
              <a:rPr lang="en-US" b="1" dirty="0" smtClean="0"/>
              <a:t>Delhi Technological University, New Delhi</a:t>
            </a:r>
          </a:p>
          <a:p>
            <a:endParaRPr lang="en-US" b="1" dirty="0" smtClean="0"/>
          </a:p>
          <a:p>
            <a:endParaRPr lang="en-US" b="1" dirty="0" smtClean="0"/>
          </a:p>
          <a:p>
            <a:r>
              <a:rPr lang="en-US" b="1" dirty="0" smtClean="0"/>
              <a:t>And Many More..</a:t>
            </a:r>
          </a:p>
          <a:p>
            <a:endParaRPr lang="en-US" dirty="0" smtClean="0"/>
          </a:p>
        </p:txBody>
      </p:sp>
      <p:sp>
        <p:nvSpPr>
          <p:cNvPr id="4" name="Title 3"/>
          <p:cNvSpPr>
            <a:spLocks noGrp="1"/>
          </p:cNvSpPr>
          <p:nvPr>
            <p:ph type="title"/>
          </p:nvPr>
        </p:nvSpPr>
        <p:spPr>
          <a:xfrm>
            <a:off x="457200" y="274638"/>
            <a:ext cx="5775235" cy="461665"/>
          </a:xfrm>
          <a:prstGeom prst="rect">
            <a:avLst/>
          </a:prstGeom>
        </p:spPr>
        <p:txBody>
          <a:bodyPr wrap="none">
            <a:spAutoFit/>
          </a:bodyPr>
          <a:lstStyle/>
          <a:p>
            <a:r>
              <a:rPr lang="en-IN" sz="2400" b="1" u="sng" dirty="0" smtClean="0">
                <a:solidFill>
                  <a:schemeClr val="accent5"/>
                </a:solidFill>
              </a:rPr>
              <a:t>ABSOLUTE WATER PRESTIGIOUS CLIENTELE  </a:t>
            </a:r>
            <a:endParaRPr lang="en-IN" sz="2400" u="sng" dirty="0">
              <a:solidFill>
                <a:schemeClr val="accent5"/>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cstate="screen">
            <a:extLst>
              <a:ext uri="{28A0092B-C50C-407E-A947-70E740481C1C}">
                <a14:useLocalDpi xmlns:a14="http://schemas.microsoft.com/office/drawing/2010/main"/>
              </a:ext>
            </a:extLst>
          </a:blip>
          <a:srcRect/>
          <a:stretch/>
        </p:blipFill>
        <p:spPr bwMode="auto">
          <a:xfrm>
            <a:off x="6797615" y="0"/>
            <a:ext cx="2346385" cy="654607"/>
          </a:xfrm>
          <a:prstGeom prst="rect">
            <a:avLst/>
          </a:prstGeom>
          <a:ln>
            <a:noFill/>
          </a:ln>
          <a:extLst>
            <a:ext uri="{53640926-AAD7-44D8-BBD7-CCE9431645EC}">
              <a14:shadowObscured xmlns:a14="http://schemas.microsoft.com/office/drawing/2010/main"/>
            </a:ext>
          </a:extLst>
        </p:spPr>
      </p:pic>
      <p:pic>
        <p:nvPicPr>
          <p:cNvPr id="3" name="Picture 7"/>
          <p:cNvPicPr>
            <a:picLocks noChangeAspect="1" noChangeArrowheads="1"/>
          </p:cNvPicPr>
          <p:nvPr/>
        </p:nvPicPr>
        <p:blipFill>
          <a:blip r:embed="rId4">
            <a:lum bright="70000" contrast="-70000"/>
          </a:blip>
          <a:srcRect/>
          <a:stretch>
            <a:fillRect/>
          </a:stretch>
        </p:blipFill>
        <p:spPr bwMode="auto">
          <a:xfrm>
            <a:off x="1219200" y="1143000"/>
            <a:ext cx="6477000" cy="4495800"/>
          </a:xfrm>
          <a:prstGeom prst="rect">
            <a:avLst/>
          </a:prstGeom>
          <a:noFill/>
          <a:ln w="9525">
            <a:noFill/>
            <a:miter lim="800000"/>
            <a:headEnd/>
            <a:tailEnd/>
          </a:ln>
          <a:effectLst/>
        </p:spPr>
      </p:pic>
      <p:sp>
        <p:nvSpPr>
          <p:cNvPr id="4" name="TextBox 3"/>
          <p:cNvSpPr txBox="1"/>
          <p:nvPr/>
        </p:nvSpPr>
        <p:spPr>
          <a:xfrm>
            <a:off x="1447800" y="685800"/>
            <a:ext cx="6019800" cy="369332"/>
          </a:xfrm>
          <a:prstGeom prst="rect">
            <a:avLst/>
          </a:prstGeom>
          <a:noFill/>
        </p:spPr>
        <p:txBody>
          <a:bodyPr wrap="square" rtlCol="0">
            <a:spAutoFit/>
          </a:bodyPr>
          <a:lstStyle/>
          <a:p>
            <a:endParaRPr lang="en-US" dirty="0"/>
          </a:p>
        </p:txBody>
      </p:sp>
      <p:sp>
        <p:nvSpPr>
          <p:cNvPr id="5" name="TextBox 4"/>
          <p:cNvSpPr txBox="1"/>
          <p:nvPr/>
        </p:nvSpPr>
        <p:spPr>
          <a:xfrm>
            <a:off x="762000" y="696457"/>
            <a:ext cx="6172200" cy="461665"/>
          </a:xfrm>
          <a:prstGeom prst="rect">
            <a:avLst/>
          </a:prstGeom>
          <a:noFill/>
        </p:spPr>
        <p:txBody>
          <a:bodyPr wrap="square" rtlCol="0">
            <a:spAutoFit/>
          </a:bodyPr>
          <a:lstStyle/>
          <a:p>
            <a:r>
              <a:rPr lang="en-US" sz="2400" b="1" u="sng" dirty="0" smtClean="0">
                <a:solidFill>
                  <a:srgbClr val="00B0F0"/>
                </a:solidFill>
              </a:rPr>
              <a:t>AREAS OF EXPERTISE </a:t>
            </a:r>
            <a:endParaRPr lang="en-US" sz="2400" b="1" u="sng" dirty="0">
              <a:solidFill>
                <a:srgbClr val="00B0F0"/>
              </a:solidFill>
            </a:endParaRPr>
          </a:p>
        </p:txBody>
      </p:sp>
      <p:sp>
        <p:nvSpPr>
          <p:cNvPr id="6" name="TextBox 5"/>
          <p:cNvSpPr txBox="1"/>
          <p:nvPr/>
        </p:nvSpPr>
        <p:spPr>
          <a:xfrm>
            <a:off x="457200" y="1447800"/>
            <a:ext cx="7924800" cy="4708981"/>
          </a:xfrm>
          <a:prstGeom prst="rect">
            <a:avLst/>
          </a:prstGeom>
          <a:noFill/>
        </p:spPr>
        <p:txBody>
          <a:bodyPr wrap="square" rtlCol="0">
            <a:spAutoFit/>
          </a:bodyPr>
          <a:lstStyle/>
          <a:p>
            <a:pPr>
              <a:buBlip>
                <a:blip r:embed="rId5"/>
              </a:buBlip>
            </a:pPr>
            <a:r>
              <a:rPr lang="en-US" sz="2400" dirty="0" smtClean="0"/>
              <a:t> WATER RECOVERY FROM RAW SEWAGE</a:t>
            </a:r>
          </a:p>
          <a:p>
            <a:pPr>
              <a:buBlip>
                <a:blip r:embed="rId5"/>
              </a:buBlip>
            </a:pPr>
            <a:r>
              <a:rPr lang="en-US" sz="2400" dirty="0" smtClean="0"/>
              <a:t>ZERO LIQUID DISCHARGE</a:t>
            </a:r>
          </a:p>
          <a:p>
            <a:pPr>
              <a:buBlip>
                <a:blip r:embed="rId5"/>
              </a:buBlip>
            </a:pPr>
            <a:r>
              <a:rPr lang="en-US" sz="2400" dirty="0" smtClean="0"/>
              <a:t>ONLINE MONITORING FOR ETP AND STP PLANT</a:t>
            </a:r>
          </a:p>
          <a:p>
            <a:pPr>
              <a:buBlip>
                <a:blip r:embed="rId5"/>
              </a:buBlip>
            </a:pPr>
            <a:r>
              <a:rPr lang="en-US" sz="2400" dirty="0" smtClean="0"/>
              <a:t>WATER RECOVERY FROM EXISTING SEWAGE TREATMENT PLANT’S</a:t>
            </a:r>
          </a:p>
          <a:p>
            <a:pPr>
              <a:buBlip>
                <a:blip r:embed="rId5"/>
              </a:buBlip>
            </a:pPr>
            <a:r>
              <a:rPr lang="en-US" sz="2400" dirty="0" smtClean="0"/>
              <a:t>SULPHATE REMOVAL SYSTEMS MAINLY IN SUGAR MILLS</a:t>
            </a:r>
          </a:p>
          <a:p>
            <a:pPr>
              <a:buBlip>
                <a:blip r:embed="rId5"/>
              </a:buBlip>
            </a:pPr>
            <a:r>
              <a:rPr lang="en-US" sz="2400" dirty="0" smtClean="0"/>
              <a:t>ETP UPGRADATION</a:t>
            </a:r>
          </a:p>
          <a:p>
            <a:pPr>
              <a:buBlip>
                <a:blip r:embed="rId5"/>
              </a:buBlip>
            </a:pPr>
            <a:r>
              <a:rPr lang="en-US" sz="2400" dirty="0" smtClean="0"/>
              <a:t>COOLING TOWER CONDENSATE RECOVERY</a:t>
            </a:r>
          </a:p>
          <a:p>
            <a:pPr>
              <a:buBlip>
                <a:blip r:embed="rId5"/>
              </a:buBlip>
            </a:pPr>
            <a:r>
              <a:rPr lang="en-US" sz="2400" dirty="0" smtClean="0"/>
              <a:t>RO PLANTS </a:t>
            </a:r>
          </a:p>
          <a:p>
            <a:endParaRPr lang="en-US" sz="2400" dirty="0" smtClean="0"/>
          </a:p>
          <a:p>
            <a:pPr>
              <a:buBlip>
                <a:blip r:embed="rId5"/>
              </a:buBlip>
            </a:pPr>
            <a:endParaRPr lang="en-US" sz="2400" dirty="0" smtClean="0"/>
          </a:p>
          <a:p>
            <a:pPr>
              <a:buBlip>
                <a:blip r:embed="rId5"/>
              </a:buBlip>
            </a:pPr>
            <a:endParaRPr lang="en-US" dirty="0"/>
          </a:p>
          <a:p>
            <a:endParaRPr lang="en-US" dirty="0" smtClean="0"/>
          </a:p>
        </p:txBody>
      </p:sp>
    </p:spTree>
    <p:extLst>
      <p:ext uri="{BB962C8B-B14F-4D97-AF65-F5344CB8AC3E}">
        <p14:creationId xmlns:p14="http://schemas.microsoft.com/office/powerpoint/2010/main" val="8958783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700338" y="1773238"/>
            <a:ext cx="3095625" cy="777875"/>
          </a:xfrm>
        </p:spPr>
        <p:txBody>
          <a:bodyPr/>
          <a:lstStyle/>
          <a:p>
            <a:pPr algn="l"/>
            <a:r>
              <a:rPr lang="en-US" altLang="en-US" b="1" u="sng" dirty="0" smtClean="0">
                <a:solidFill>
                  <a:srgbClr val="00B0F0"/>
                </a:solidFill>
              </a:rPr>
              <a:t>THANK YOU </a:t>
            </a:r>
          </a:p>
        </p:txBody>
      </p:sp>
      <p:sp>
        <p:nvSpPr>
          <p:cNvPr id="14339" name="Content Placeholder 2"/>
          <p:cNvSpPr>
            <a:spLocks noGrp="1"/>
          </p:cNvSpPr>
          <p:nvPr>
            <p:ph idx="1"/>
          </p:nvPr>
        </p:nvSpPr>
        <p:spPr>
          <a:xfrm>
            <a:off x="323850" y="3081338"/>
            <a:ext cx="7235825" cy="3744912"/>
          </a:xfrm>
        </p:spPr>
        <p:txBody>
          <a:bodyPr/>
          <a:lstStyle/>
          <a:p>
            <a:pPr algn="ctr">
              <a:buFont typeface="Arial" charset="0"/>
              <a:buNone/>
            </a:pPr>
            <a:r>
              <a:rPr lang="en-US" altLang="en-US" sz="6000" smtClean="0">
                <a:solidFill>
                  <a:srgbClr val="00B0F0"/>
                </a:solidFill>
              </a:rPr>
              <a:t>ABSOLUTE WATER</a:t>
            </a:r>
          </a:p>
          <a:p>
            <a:pPr algn="ctr">
              <a:buFont typeface="Arial" charset="0"/>
              <a:buNone/>
            </a:pPr>
            <a:r>
              <a:rPr lang="en-US" altLang="en-US" sz="1800" smtClean="0">
                <a:solidFill>
                  <a:srgbClr val="00B0F0"/>
                </a:solidFill>
              </a:rPr>
              <a:t>M 58, III Floor, M Block Market,</a:t>
            </a:r>
          </a:p>
          <a:p>
            <a:pPr algn="ctr">
              <a:buFont typeface="Arial" charset="0"/>
              <a:buNone/>
            </a:pPr>
            <a:r>
              <a:rPr lang="en-US" altLang="en-US" sz="1800" smtClean="0">
                <a:solidFill>
                  <a:srgbClr val="00B0F0"/>
                </a:solidFill>
              </a:rPr>
              <a:t>Greater Kailash II, New Delhi – 110 048</a:t>
            </a:r>
          </a:p>
          <a:p>
            <a:pPr algn="ctr">
              <a:buFont typeface="Arial" charset="0"/>
              <a:buNone/>
            </a:pPr>
            <a:r>
              <a:rPr lang="en-US" altLang="en-US" sz="1800" smtClean="0">
                <a:solidFill>
                  <a:srgbClr val="00B0F0"/>
                </a:solidFill>
              </a:rPr>
              <a:t>Tel : +91 11 2921 6344</a:t>
            </a:r>
          </a:p>
          <a:p>
            <a:pPr algn="ctr">
              <a:buFont typeface="Arial" charset="0"/>
              <a:buNone/>
            </a:pPr>
            <a:r>
              <a:rPr lang="en-US" altLang="en-US" sz="1800" smtClean="0">
                <a:solidFill>
                  <a:srgbClr val="00B0F0"/>
                </a:solidFill>
              </a:rPr>
              <a:t>Email : </a:t>
            </a:r>
            <a:r>
              <a:rPr lang="en-US" altLang="en-US" sz="1800" smtClean="0">
                <a:solidFill>
                  <a:srgbClr val="00B0F0"/>
                </a:solidFill>
                <a:hlinkClick r:id="rId2"/>
              </a:rPr>
              <a:t>Enquiry@absolutewater.In</a:t>
            </a:r>
            <a:endParaRPr lang="en-US" altLang="en-US" sz="1800" smtClean="0">
              <a:solidFill>
                <a:srgbClr val="00B0F0"/>
              </a:solidFill>
            </a:endParaRPr>
          </a:p>
          <a:p>
            <a:pPr algn="ctr">
              <a:buFont typeface="Arial" charset="0"/>
              <a:buNone/>
            </a:pPr>
            <a:r>
              <a:rPr lang="en-US" altLang="en-US" sz="1800" smtClean="0">
                <a:solidFill>
                  <a:srgbClr val="00B0F0"/>
                </a:solidFill>
                <a:hlinkClick r:id="rId3"/>
              </a:rPr>
              <a:t>www.absolutewater.In</a:t>
            </a:r>
            <a:endParaRPr lang="en-US" altLang="en-US" sz="1800" smtClean="0">
              <a:solidFill>
                <a:srgbClr val="00B0F0"/>
              </a:solidFill>
            </a:endParaRPr>
          </a:p>
          <a:p>
            <a:pPr algn="ctr">
              <a:buFont typeface="Arial" charset="0"/>
              <a:buNone/>
            </a:pPr>
            <a:endParaRPr lang="en-US" altLang="en-US" sz="1800" smtClean="0"/>
          </a:p>
        </p:txBody>
      </p:sp>
      <p:pic>
        <p:nvPicPr>
          <p:cNvPr id="14340" name="Picture 3" descr="C:\Users\Krishna\Pictures\Logo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6428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5" cstate="print"/>
          <a:srcRect/>
          <a:stretch>
            <a:fillRect/>
          </a:stretch>
        </p:blipFill>
        <p:spPr bwMode="auto">
          <a:xfrm>
            <a:off x="6705600" y="4267200"/>
            <a:ext cx="1905000" cy="1905000"/>
          </a:xfrm>
          <a:prstGeom prst="rect">
            <a:avLst/>
          </a:prstGeom>
          <a:noFill/>
          <a:ln w="9525">
            <a:noFill/>
            <a:miter lim="800000"/>
            <a:headEnd/>
            <a:tailEnd/>
          </a:ln>
          <a:effectLst/>
        </p:spPr>
      </p:pic>
    </p:spTree>
    <p:extLst>
      <p:ext uri="{BB962C8B-B14F-4D97-AF65-F5344CB8AC3E}">
        <p14:creationId xmlns:p14="http://schemas.microsoft.com/office/powerpoint/2010/main" val="4177850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3" cstate="print">
            <a:lum bright="70000" contrast="-70000"/>
          </a:blip>
          <a:srcRect/>
          <a:stretch>
            <a:fillRect/>
          </a:stretch>
        </p:blipFill>
        <p:spPr bwMode="auto">
          <a:xfrm>
            <a:off x="1219200" y="1143000"/>
            <a:ext cx="6477000" cy="4495800"/>
          </a:xfrm>
          <a:prstGeom prst="rect">
            <a:avLst/>
          </a:prstGeom>
          <a:noFill/>
          <a:ln w="9525">
            <a:noFill/>
            <a:miter lim="800000"/>
            <a:headEnd/>
            <a:tailEnd/>
          </a:ln>
          <a:effectLst/>
        </p:spPr>
      </p:pic>
      <p:sp>
        <p:nvSpPr>
          <p:cNvPr id="4" name="TextBox 3"/>
          <p:cNvSpPr txBox="1"/>
          <p:nvPr/>
        </p:nvSpPr>
        <p:spPr>
          <a:xfrm>
            <a:off x="1447800" y="685800"/>
            <a:ext cx="6019800" cy="369332"/>
          </a:xfrm>
          <a:prstGeom prst="rect">
            <a:avLst/>
          </a:prstGeom>
          <a:noFill/>
        </p:spPr>
        <p:txBody>
          <a:bodyPr wrap="square" rtlCol="0">
            <a:spAutoFit/>
          </a:bodyPr>
          <a:lstStyle/>
          <a:p>
            <a:endParaRPr lang="en-US" dirty="0"/>
          </a:p>
        </p:txBody>
      </p:sp>
      <p:sp>
        <p:nvSpPr>
          <p:cNvPr id="6" name="TextBox 5"/>
          <p:cNvSpPr txBox="1"/>
          <p:nvPr/>
        </p:nvSpPr>
        <p:spPr>
          <a:xfrm>
            <a:off x="457200" y="1447800"/>
            <a:ext cx="7924800" cy="2862322"/>
          </a:xfrm>
          <a:prstGeom prst="rect">
            <a:avLst/>
          </a:prstGeom>
          <a:noFill/>
        </p:spPr>
        <p:txBody>
          <a:bodyPr wrap="square" rtlCol="0">
            <a:spAutoFit/>
          </a:bodyPr>
          <a:lstStyle/>
          <a:p>
            <a:pPr algn="ctr"/>
            <a:r>
              <a:rPr lang="en-US" sz="5400" b="1" dirty="0" smtClean="0">
                <a:solidFill>
                  <a:srgbClr val="00B0F0"/>
                </a:solidFill>
              </a:rPr>
              <a:t>SEWAGE TREATMENT </a:t>
            </a:r>
          </a:p>
          <a:p>
            <a:pPr algn="ctr"/>
            <a:r>
              <a:rPr lang="en-US" sz="5400" b="1" dirty="0" smtClean="0">
                <a:solidFill>
                  <a:srgbClr val="00B0F0"/>
                </a:solidFill>
              </a:rPr>
              <a:t>WITH </a:t>
            </a:r>
          </a:p>
          <a:p>
            <a:pPr algn="ctr"/>
            <a:r>
              <a:rPr lang="en-US" sz="5400" b="1" dirty="0" smtClean="0">
                <a:solidFill>
                  <a:srgbClr val="00B0F0"/>
                </a:solidFill>
              </a:rPr>
              <a:t>BIO-FILTER </a:t>
            </a:r>
          </a:p>
          <a:p>
            <a:endParaRPr lang="en-US" dirty="0" smtClean="0"/>
          </a:p>
        </p:txBody>
      </p:sp>
      <p:pic>
        <p:nvPicPr>
          <p:cNvPr id="7" name="Picture 2"/>
          <p:cNvPicPr>
            <a:picLocks noChangeAspect="1" noChangeArrowheads="1"/>
          </p:cNvPicPr>
          <p:nvPr/>
        </p:nvPicPr>
        <p:blipFill>
          <a:blip r:embed="rId4" cstate="print"/>
          <a:srcRect/>
          <a:stretch>
            <a:fillRect/>
          </a:stretch>
        </p:blipFill>
        <p:spPr bwMode="auto">
          <a:xfrm>
            <a:off x="6705600" y="4267200"/>
            <a:ext cx="1905000" cy="1905000"/>
          </a:xfrm>
          <a:prstGeom prst="rect">
            <a:avLst/>
          </a:prstGeom>
          <a:noFill/>
          <a:ln w="9525">
            <a:noFill/>
            <a:miter lim="800000"/>
            <a:headEnd/>
            <a:tailEnd/>
          </a:ln>
          <a:effectLst/>
        </p:spPr>
      </p:pic>
      <p:pic>
        <p:nvPicPr>
          <p:cNvPr id="9" name="Picture 3" descr="C:\Users\Krishna\Pictures\Logo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24600"/>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059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2903808" cy="461665"/>
          </a:xfrm>
          <a:prstGeom prst="rect">
            <a:avLst/>
          </a:prstGeom>
        </p:spPr>
        <p:txBody>
          <a:bodyPr wrap="none">
            <a:spAutoFit/>
          </a:bodyPr>
          <a:lstStyle/>
          <a:p>
            <a:r>
              <a:rPr lang="en-IN" sz="2400" b="1" u="sng" dirty="0" smtClean="0">
                <a:solidFill>
                  <a:schemeClr val="accent5"/>
                </a:solidFill>
              </a:rPr>
              <a:t>SEWAGE TREATMENT</a:t>
            </a:r>
            <a:endParaRPr lang="en-IN" sz="2400" u="sng" dirty="0">
              <a:solidFill>
                <a:schemeClr val="accent5"/>
              </a:solidFill>
            </a:endParaRPr>
          </a:p>
        </p:txBody>
      </p:sp>
      <p:sp>
        <p:nvSpPr>
          <p:cNvPr id="3" name="Rectangle 2"/>
          <p:cNvSpPr/>
          <p:nvPr/>
        </p:nvSpPr>
        <p:spPr>
          <a:xfrm>
            <a:off x="838200" y="1447800"/>
            <a:ext cx="7543800" cy="4154984"/>
          </a:xfrm>
          <a:prstGeom prst="rect">
            <a:avLst/>
          </a:prstGeom>
        </p:spPr>
        <p:txBody>
          <a:bodyPr wrap="square">
            <a:spAutoFit/>
          </a:bodyPr>
          <a:lstStyle/>
          <a:p>
            <a:pPr algn="just">
              <a:buFont typeface="Arial" pitchFamily="34" charset="0"/>
              <a:buChar char="•"/>
            </a:pPr>
            <a:r>
              <a:rPr lang="en-IN" sz="2400" dirty="0" smtClean="0"/>
              <a:t> The Process pioneered by Absolute Water is totally different from the conventional processes in existence at present. </a:t>
            </a:r>
          </a:p>
          <a:p>
            <a:pPr algn="just">
              <a:buFont typeface="Arial" pitchFamily="34" charset="0"/>
              <a:buChar char="•"/>
            </a:pPr>
            <a:endParaRPr lang="en-IN" sz="2400" dirty="0" smtClean="0"/>
          </a:p>
          <a:p>
            <a:pPr algn="just">
              <a:buFont typeface="Arial" pitchFamily="34" charset="0"/>
              <a:buChar char="•"/>
            </a:pPr>
            <a:r>
              <a:rPr lang="en-IN" sz="2400" dirty="0" smtClean="0"/>
              <a:t> It is a totally Green process that does not use any Aeration (power), or Chemicals, and most importantly, produces NO Sludge.</a:t>
            </a:r>
          </a:p>
          <a:p>
            <a:pPr algn="just">
              <a:buFont typeface="Arial" pitchFamily="34" charset="0"/>
              <a:buChar char="•"/>
            </a:pPr>
            <a:endParaRPr lang="en-IN" sz="2400" dirty="0" smtClean="0"/>
          </a:p>
          <a:p>
            <a:pPr algn="just">
              <a:buFont typeface="Arial" pitchFamily="34" charset="0"/>
              <a:buChar char="•"/>
            </a:pPr>
            <a:r>
              <a:rPr lang="en-IN" sz="2400" dirty="0" smtClean="0"/>
              <a:t> The process is based on a mix of </a:t>
            </a:r>
            <a:r>
              <a:rPr lang="en-IN" sz="2400" dirty="0" err="1" smtClean="0"/>
              <a:t>Vermi</a:t>
            </a:r>
            <a:r>
              <a:rPr lang="en-IN" sz="2400" dirty="0" smtClean="0"/>
              <a:t>-cast and Micro-Organisms that naturally degrade all the pollutants in the raw sewage, converting some into nutrients. </a:t>
            </a:r>
            <a:endParaRPr lang="en-IN" sz="2400" dirty="0"/>
          </a:p>
        </p:txBody>
      </p:sp>
      <p:pic>
        <p:nvPicPr>
          <p:cNvPr id="4" name="Picture 3" descr="C:\Users\Krishna\Pictures\Log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24600"/>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427" y="240268"/>
            <a:ext cx="1981696" cy="461665"/>
          </a:xfrm>
          <a:prstGeom prst="rect">
            <a:avLst/>
          </a:prstGeom>
        </p:spPr>
        <p:txBody>
          <a:bodyPr wrap="none">
            <a:spAutoFit/>
          </a:bodyPr>
          <a:lstStyle/>
          <a:p>
            <a:r>
              <a:rPr lang="en-IN" sz="2400" b="1" u="sng" dirty="0" smtClean="0">
                <a:solidFill>
                  <a:schemeClr val="accent5"/>
                </a:solidFill>
              </a:rPr>
              <a:t>STP BIOFILTER</a:t>
            </a:r>
            <a:endParaRPr lang="en-IN" sz="2400" u="sng" dirty="0">
              <a:solidFill>
                <a:schemeClr val="accent5"/>
              </a:solidFill>
            </a:endParaRPr>
          </a:p>
        </p:txBody>
      </p:sp>
      <p:sp>
        <p:nvSpPr>
          <p:cNvPr id="3" name="Rectangle 2"/>
          <p:cNvSpPr/>
          <p:nvPr/>
        </p:nvSpPr>
        <p:spPr>
          <a:xfrm>
            <a:off x="685800" y="1447800"/>
            <a:ext cx="7391400" cy="3785652"/>
          </a:xfrm>
          <a:prstGeom prst="rect">
            <a:avLst/>
          </a:prstGeom>
        </p:spPr>
        <p:txBody>
          <a:bodyPr wrap="square">
            <a:spAutoFit/>
          </a:bodyPr>
          <a:lstStyle/>
          <a:p>
            <a:pPr algn="just"/>
            <a:r>
              <a:rPr lang="en-IN" sz="2400" dirty="0" smtClean="0"/>
              <a:t>The </a:t>
            </a:r>
            <a:r>
              <a:rPr lang="en-IN" sz="2400" b="1" dirty="0" smtClean="0"/>
              <a:t>BIOFILTER</a:t>
            </a:r>
            <a:r>
              <a:rPr lang="en-IN" sz="2400" dirty="0" smtClean="0"/>
              <a:t> works on the principal of </a:t>
            </a:r>
            <a:r>
              <a:rPr lang="en-IN" sz="2400" dirty="0" err="1" smtClean="0"/>
              <a:t>vermi</a:t>
            </a:r>
            <a:r>
              <a:rPr lang="en-IN" sz="2400" dirty="0" smtClean="0"/>
              <a:t>-filtration where specially bred worm species and a mix of bacteria act on the suspended and dissolved solids in the raw sewage and biologically degrade in an environmentally safe manner.</a:t>
            </a:r>
          </a:p>
          <a:p>
            <a:pPr algn="just"/>
            <a:endParaRPr lang="en-IN" sz="2400" dirty="0" smtClean="0"/>
          </a:p>
          <a:p>
            <a:pPr algn="just"/>
            <a:r>
              <a:rPr lang="en-IN" sz="2400" dirty="0" smtClean="0"/>
              <a:t>This is a continuous process, therefore the treated sewage keeps flowing through an inclined drain at the floor of the bio-filter into the treated sewage tank which can be used for further treatment or irrigation / horticulture etc.</a:t>
            </a:r>
            <a:endParaRPr lang="en-IN" sz="2400" dirty="0"/>
          </a:p>
        </p:txBody>
      </p:sp>
      <p:pic>
        <p:nvPicPr>
          <p:cNvPr id="4" name="Picture 3" descr="C:\Users\Krishna\Pictures\Log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24600"/>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USP</a:t>
            </a:r>
            <a:endParaRPr lang="en-US" dirty="0"/>
          </a:p>
        </p:txBody>
      </p:sp>
      <p:sp>
        <p:nvSpPr>
          <p:cNvPr id="3" name="Content Placeholder 2"/>
          <p:cNvSpPr>
            <a:spLocks noGrp="1"/>
          </p:cNvSpPr>
          <p:nvPr>
            <p:ph idx="1"/>
          </p:nvPr>
        </p:nvSpPr>
        <p:spPr/>
        <p:txBody>
          <a:bodyPr/>
          <a:lstStyle/>
          <a:p>
            <a:pPr lvl="0"/>
            <a:r>
              <a:rPr lang="en-US" dirty="0"/>
              <a:t>It solves two of the biggest issues of conventional STP </a:t>
            </a:r>
          </a:p>
          <a:p>
            <a:pPr lvl="1"/>
            <a:r>
              <a:rPr lang="en-US" dirty="0"/>
              <a:t>Sludge management : Due to no sludge formation it eliminates the problem of sludge dewatering , handling and disposal </a:t>
            </a:r>
          </a:p>
          <a:p>
            <a:pPr lvl="1"/>
            <a:r>
              <a:rPr lang="en-US" dirty="0"/>
              <a:t>Power requirement: has a very low requirement and can also be catered via solar panels</a:t>
            </a:r>
          </a:p>
          <a:p>
            <a:endParaRPr lang="en-US" dirty="0"/>
          </a:p>
        </p:txBody>
      </p:sp>
      <p:pic>
        <p:nvPicPr>
          <p:cNvPr id="4" name="Picture 3" descr="C:\Users\Krishna\Pictures\Log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6" y="635793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862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04800"/>
            <a:ext cx="3252172" cy="461665"/>
          </a:xfrm>
          <a:prstGeom prst="rect">
            <a:avLst/>
          </a:prstGeom>
        </p:spPr>
        <p:txBody>
          <a:bodyPr wrap="none">
            <a:spAutoFit/>
          </a:bodyPr>
          <a:lstStyle/>
          <a:p>
            <a:r>
              <a:rPr lang="en-IN" sz="2400" b="1" u="sng" dirty="0" smtClean="0">
                <a:solidFill>
                  <a:schemeClr val="accent5"/>
                </a:solidFill>
              </a:rPr>
              <a:t>BIOFILTER ADVANTAGES</a:t>
            </a:r>
            <a:endParaRPr lang="en-IN" sz="2400" u="sng" dirty="0">
              <a:solidFill>
                <a:schemeClr val="accent5"/>
              </a:solidFill>
            </a:endParaRPr>
          </a:p>
        </p:txBody>
      </p:sp>
      <p:sp>
        <p:nvSpPr>
          <p:cNvPr id="3" name="Rectangle 2"/>
          <p:cNvSpPr/>
          <p:nvPr/>
        </p:nvSpPr>
        <p:spPr>
          <a:xfrm>
            <a:off x="838200" y="990600"/>
            <a:ext cx="6934200" cy="4832092"/>
          </a:xfrm>
          <a:prstGeom prst="rect">
            <a:avLst/>
          </a:prstGeom>
        </p:spPr>
        <p:txBody>
          <a:bodyPr wrap="square">
            <a:spAutoFit/>
          </a:bodyPr>
          <a:lstStyle/>
          <a:p>
            <a:r>
              <a:rPr lang="en-IN" sz="2800" dirty="0" smtClean="0"/>
              <a:t> </a:t>
            </a:r>
          </a:p>
          <a:p>
            <a:pPr>
              <a:buFont typeface="Arial" pitchFamily="34" charset="0"/>
              <a:buChar char="•"/>
            </a:pPr>
            <a:r>
              <a:rPr lang="en-US" sz="2800" dirty="0" smtClean="0"/>
              <a:t> </a:t>
            </a:r>
            <a:r>
              <a:rPr lang="pl-PL" sz="2800" dirty="0" smtClean="0"/>
              <a:t>Power : 1.0 kW/ 100 KLD</a:t>
            </a:r>
            <a:r>
              <a:rPr lang="en-US" sz="2800" dirty="0"/>
              <a:t> </a:t>
            </a:r>
          </a:p>
          <a:p>
            <a:pPr lvl="1">
              <a:buFont typeface="Arial" pitchFamily="34" charset="0"/>
              <a:buChar char="•"/>
            </a:pPr>
            <a:r>
              <a:rPr lang="en-US" sz="2800" dirty="0" smtClean="0"/>
              <a:t>just for running the pumps</a:t>
            </a:r>
            <a:endParaRPr lang="pl-PL" sz="2800" dirty="0" smtClean="0"/>
          </a:p>
          <a:p>
            <a:pPr>
              <a:buFont typeface="Arial" pitchFamily="34" charset="0"/>
              <a:buChar char="•"/>
            </a:pPr>
            <a:r>
              <a:rPr lang="en-IN" sz="2800" dirty="0" smtClean="0"/>
              <a:t> Green process</a:t>
            </a:r>
          </a:p>
          <a:p>
            <a:pPr lvl="1">
              <a:buFont typeface="Arial" pitchFamily="34" charset="0"/>
              <a:buChar char="•"/>
            </a:pPr>
            <a:r>
              <a:rPr lang="en-IN" sz="2800" dirty="0" smtClean="0"/>
              <a:t>therefore no </a:t>
            </a:r>
            <a:r>
              <a:rPr lang="en-IN" sz="2800" dirty="0"/>
              <a:t>use of chemical</a:t>
            </a:r>
            <a:endParaRPr lang="en-IN" sz="2800" dirty="0" smtClean="0"/>
          </a:p>
          <a:p>
            <a:pPr>
              <a:buFont typeface="Arial" pitchFamily="34" charset="0"/>
              <a:buChar char="•"/>
            </a:pPr>
            <a:r>
              <a:rPr lang="en-IN" sz="2800" dirty="0"/>
              <a:t> E</a:t>
            </a:r>
            <a:r>
              <a:rPr lang="en-IN" sz="2800" dirty="0" smtClean="0"/>
              <a:t>xtremely low operating costs</a:t>
            </a:r>
          </a:p>
          <a:p>
            <a:pPr lvl="1">
              <a:buFont typeface="Arial" pitchFamily="34" charset="0"/>
              <a:buChar char="•"/>
            </a:pPr>
            <a:r>
              <a:rPr lang="en-IN" sz="2800" dirty="0"/>
              <a:t>Organic media replacement is humus, a bio compost ( 6-8 monthly</a:t>
            </a:r>
            <a:r>
              <a:rPr lang="en-IN" sz="2800" dirty="0" smtClean="0"/>
              <a:t>)</a:t>
            </a:r>
          </a:p>
          <a:p>
            <a:pPr>
              <a:buFont typeface="Arial" pitchFamily="34" charset="0"/>
              <a:buChar char="•"/>
            </a:pPr>
            <a:r>
              <a:rPr lang="en-IN" sz="2800" dirty="0" smtClean="0"/>
              <a:t> NO Tanks/ Aeration/ Sludge separation,     	therefore very low civil cost </a:t>
            </a:r>
          </a:p>
          <a:p>
            <a:pPr>
              <a:buFont typeface="Arial" pitchFamily="34" charset="0"/>
              <a:buChar char="•"/>
            </a:pPr>
            <a:r>
              <a:rPr lang="en-US" sz="2800" dirty="0" smtClean="0"/>
              <a:t>No Noise ( since no aeration device involved)</a:t>
            </a:r>
            <a:endParaRPr lang="en-IN" sz="2800" dirty="0" smtClean="0"/>
          </a:p>
        </p:txBody>
      </p:sp>
      <p:pic>
        <p:nvPicPr>
          <p:cNvPr id="4" name="Picture 3" descr="C:\Users\Krishna\Pictures\Logo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57938"/>
            <a:ext cx="1484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445770958"/>
              </p:ext>
            </p:extLst>
          </p:nvPr>
        </p:nvGraphicFramePr>
        <p:xfrm>
          <a:off x="25400" y="228600"/>
          <a:ext cx="8945850" cy="6324600"/>
        </p:xfrm>
        <a:graphic>
          <a:graphicData uri="http://schemas.openxmlformats.org/presentationml/2006/ole">
            <mc:AlternateContent xmlns:mc="http://schemas.openxmlformats.org/markup-compatibility/2006">
              <mc:Choice xmlns:v="urn:schemas-microsoft-com:vml" Requires="v">
                <p:oleObj spid="_x0000_s1051" name="Acrobat Document" r:id="rId4" imgW="11344123" imgH="8019658" progId="AcroExch.Document.7">
                  <p:embed/>
                </p:oleObj>
              </mc:Choice>
              <mc:Fallback>
                <p:oleObj name="Acrobat Document" r:id="rId4" imgW="11344123" imgH="8019658" progId="AcroExch.Document.7">
                  <p:embed/>
                  <p:pic>
                    <p:nvPicPr>
                      <p:cNvPr id="0" name=""/>
                      <p:cNvPicPr/>
                      <p:nvPr/>
                    </p:nvPicPr>
                    <p:blipFill>
                      <a:blip r:embed="rId5"/>
                      <a:stretch>
                        <a:fillRect/>
                      </a:stretch>
                    </p:blipFill>
                    <p:spPr>
                      <a:xfrm>
                        <a:off x="25400" y="228600"/>
                        <a:ext cx="8945850" cy="6324600"/>
                      </a:xfrm>
                      <a:prstGeom prst="rect">
                        <a:avLst/>
                      </a:prstGeom>
                    </p:spPr>
                  </p:pic>
                </p:oleObj>
              </mc:Fallback>
            </mc:AlternateContent>
          </a:graphicData>
        </a:graphic>
      </p:graphicFrame>
    </p:spTree>
    <p:extLst>
      <p:ext uri="{BB962C8B-B14F-4D97-AF65-F5344CB8AC3E}">
        <p14:creationId xmlns:p14="http://schemas.microsoft.com/office/powerpoint/2010/main" val="11679802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2437</TotalTime>
  <Words>1344</Words>
  <Application>Microsoft Office PowerPoint</Application>
  <PresentationFormat>On-screen Show (4:3)</PresentationFormat>
  <Paragraphs>311</Paragraphs>
  <Slides>32</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USP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TREATABLE CAPACITY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ABSOLUTE WATER PRESTIGIOUS CLIENTELE  </vt:lpstr>
      <vt:lpstr>PowerPoint Presentation</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Smita</cp:lastModifiedBy>
  <cp:revision>277</cp:revision>
  <cp:lastPrinted>2015-06-27T12:15:28Z</cp:lastPrinted>
  <dcterms:created xsi:type="dcterms:W3CDTF">2015-04-17T16:20:41Z</dcterms:created>
  <dcterms:modified xsi:type="dcterms:W3CDTF">2019-01-25T07:18:29Z</dcterms:modified>
</cp:coreProperties>
</file>